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DFF6B7-FE66-4142-96C6-4978D2E9EEFB}" type="doc">
      <dgm:prSet loTypeId="urn:microsoft.com/office/officeart/2005/8/layout/venn1" loCatId="relationship" qsTypeId="urn:microsoft.com/office/officeart/2005/8/quickstyle/3d1" qsCatId="3D" csTypeId="urn:microsoft.com/office/officeart/2005/8/colors/accent1_2#1" csCatId="accent1" phldr="1"/>
      <dgm:spPr/>
    </dgm:pt>
    <dgm:pt modelId="{4560CD6C-C1D8-4044-82C6-9FC9B0412E3F}">
      <dgm:prSet phldrT="[Texto]" custT="1"/>
      <dgm:spPr/>
      <dgm:t>
        <a:bodyPr/>
        <a:lstStyle/>
        <a:p>
          <a:pPr algn="ctr"/>
          <a:r>
            <a:rPr lang="ca-ES" sz="2400" b="1" noProof="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  <a:cs typeface="Arial" pitchFamily="34" charset="0"/>
            </a:rPr>
            <a:t>Residència el Lluc</a:t>
          </a:r>
          <a:endParaRPr lang="ca-ES" sz="2400" b="1" noProof="0" dirty="0">
            <a:solidFill>
              <a:schemeClr val="tx2">
                <a:lumMod val="75000"/>
              </a:schemeClr>
            </a:solidFill>
            <a:latin typeface="Garamond" pitchFamily="18" charset="0"/>
            <a:cs typeface="Arial" pitchFamily="34" charset="0"/>
          </a:endParaRPr>
        </a:p>
      </dgm:t>
    </dgm:pt>
    <dgm:pt modelId="{E6878687-AC2C-4AE3-B767-01847AB9394B}" type="parTrans" cxnId="{EE20DE87-D311-4645-9BA6-20993F35AF91}">
      <dgm:prSet/>
      <dgm:spPr/>
      <dgm:t>
        <a:bodyPr/>
        <a:lstStyle/>
        <a:p>
          <a:endParaRPr lang="es-ES" sz="1200">
            <a:latin typeface="Arial" pitchFamily="34" charset="0"/>
            <a:cs typeface="Arial" pitchFamily="34" charset="0"/>
          </a:endParaRPr>
        </a:p>
      </dgm:t>
    </dgm:pt>
    <dgm:pt modelId="{D3E1CF5C-9D39-475E-9964-CD29E19CD98B}" type="sibTrans" cxnId="{EE20DE87-D311-4645-9BA6-20993F35AF91}">
      <dgm:prSet/>
      <dgm:spPr/>
      <dgm:t>
        <a:bodyPr/>
        <a:lstStyle/>
        <a:p>
          <a:endParaRPr lang="es-ES" sz="1200">
            <a:latin typeface="Arial" pitchFamily="34" charset="0"/>
            <a:cs typeface="Arial" pitchFamily="34" charset="0"/>
          </a:endParaRPr>
        </a:p>
      </dgm:t>
    </dgm:pt>
    <dgm:pt modelId="{7635F107-9443-4676-A280-11A21D228882}">
      <dgm:prSet phldrT="[Texto]" custT="1"/>
      <dgm:spPr/>
      <dgm:t>
        <a:bodyPr/>
        <a:lstStyle/>
        <a:p>
          <a:pPr algn="ctr"/>
          <a:r>
            <a:rPr lang="ca-ES" sz="2400" b="1" noProof="0" smtClean="0">
              <a:solidFill>
                <a:schemeClr val="tx2">
                  <a:lumMod val="75000"/>
                </a:schemeClr>
              </a:solidFill>
              <a:latin typeface="Garamond" pitchFamily="18" charset="0"/>
              <a:cs typeface="Arial" pitchFamily="34" charset="0"/>
            </a:rPr>
            <a:t>Residència Montigalà</a:t>
          </a:r>
          <a:endParaRPr lang="ca-ES" sz="2400" b="1" noProof="0">
            <a:solidFill>
              <a:schemeClr val="tx2">
                <a:lumMod val="75000"/>
              </a:schemeClr>
            </a:solidFill>
            <a:latin typeface="Garamond" pitchFamily="18" charset="0"/>
            <a:cs typeface="Arial" pitchFamily="34" charset="0"/>
          </a:endParaRPr>
        </a:p>
      </dgm:t>
    </dgm:pt>
    <dgm:pt modelId="{552F122D-3769-4D76-AD79-E68BB5F70682}" type="sibTrans" cxnId="{06209D3B-888B-4A85-9771-C44F8A4D58DA}">
      <dgm:prSet/>
      <dgm:spPr/>
      <dgm:t>
        <a:bodyPr/>
        <a:lstStyle/>
        <a:p>
          <a:endParaRPr lang="es-ES" sz="1200">
            <a:latin typeface="Arial" pitchFamily="34" charset="0"/>
            <a:cs typeface="Arial" pitchFamily="34" charset="0"/>
          </a:endParaRPr>
        </a:p>
      </dgm:t>
    </dgm:pt>
    <dgm:pt modelId="{B4713817-17CB-4CA2-A44A-3B938AD59900}" type="parTrans" cxnId="{06209D3B-888B-4A85-9771-C44F8A4D58DA}">
      <dgm:prSet/>
      <dgm:spPr/>
      <dgm:t>
        <a:bodyPr/>
        <a:lstStyle/>
        <a:p>
          <a:endParaRPr lang="es-ES" sz="1200">
            <a:latin typeface="Arial" pitchFamily="34" charset="0"/>
            <a:cs typeface="Arial" pitchFamily="34" charset="0"/>
          </a:endParaRPr>
        </a:p>
      </dgm:t>
    </dgm:pt>
    <dgm:pt modelId="{EA9C38F2-9A89-4084-89AF-F12D9A5D4796}" type="pres">
      <dgm:prSet presAssocID="{E1DFF6B7-FE66-4142-96C6-4978D2E9EEFB}" presName="compositeShape" presStyleCnt="0">
        <dgm:presLayoutVars>
          <dgm:chMax val="7"/>
          <dgm:dir/>
          <dgm:resizeHandles val="exact"/>
        </dgm:presLayoutVars>
      </dgm:prSet>
      <dgm:spPr/>
    </dgm:pt>
    <dgm:pt modelId="{163AC4C4-FFE6-4178-A196-EEFE6666576F}" type="pres">
      <dgm:prSet presAssocID="{7635F107-9443-4676-A280-11A21D228882}" presName="circ1" presStyleLbl="vennNode1" presStyleIdx="0" presStyleCnt="2" custLinFactNeighborX="-3814" custLinFactNeighborY="-273"/>
      <dgm:spPr/>
      <dgm:t>
        <a:bodyPr/>
        <a:lstStyle/>
        <a:p>
          <a:endParaRPr lang="es-ES"/>
        </a:p>
      </dgm:t>
    </dgm:pt>
    <dgm:pt modelId="{9C64C2CD-C488-4C01-86D8-DC32EE7E3EF1}" type="pres">
      <dgm:prSet presAssocID="{7635F107-9443-4676-A280-11A21D22888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C556907-438A-4ECF-A4CB-4F77DE4E426A}" type="pres">
      <dgm:prSet presAssocID="{4560CD6C-C1D8-4044-82C6-9FC9B0412E3F}" presName="circ2" presStyleLbl="vennNode1" presStyleIdx="1" presStyleCnt="2" custLinFactNeighborX="-806" custLinFactNeighborY="2449"/>
      <dgm:spPr/>
      <dgm:t>
        <a:bodyPr/>
        <a:lstStyle/>
        <a:p>
          <a:endParaRPr lang="es-ES"/>
        </a:p>
      </dgm:t>
    </dgm:pt>
    <dgm:pt modelId="{C1F33F34-EC23-4A2D-9D1D-3DE1473FE41C}" type="pres">
      <dgm:prSet presAssocID="{4560CD6C-C1D8-4044-82C6-9FC9B0412E3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38CD75D-C4D2-4BAF-A646-066E59516071}" type="presOf" srcId="{4560CD6C-C1D8-4044-82C6-9FC9B0412E3F}" destId="{4C556907-438A-4ECF-A4CB-4F77DE4E426A}" srcOrd="0" destOrd="0" presId="urn:microsoft.com/office/officeart/2005/8/layout/venn1"/>
    <dgm:cxn modelId="{4B94EA9A-58D9-467B-8575-D67B2D09E635}" type="presOf" srcId="{E1DFF6B7-FE66-4142-96C6-4978D2E9EEFB}" destId="{EA9C38F2-9A89-4084-89AF-F12D9A5D4796}" srcOrd="0" destOrd="0" presId="urn:microsoft.com/office/officeart/2005/8/layout/venn1"/>
    <dgm:cxn modelId="{6CBA14A3-09B5-4FFF-9C9A-725944F97D42}" type="presOf" srcId="{7635F107-9443-4676-A280-11A21D228882}" destId="{163AC4C4-FFE6-4178-A196-EEFE6666576F}" srcOrd="0" destOrd="0" presId="urn:microsoft.com/office/officeart/2005/8/layout/venn1"/>
    <dgm:cxn modelId="{0AC0C0C0-067A-4079-9B7E-5637802C2E84}" type="presOf" srcId="{7635F107-9443-4676-A280-11A21D228882}" destId="{9C64C2CD-C488-4C01-86D8-DC32EE7E3EF1}" srcOrd="1" destOrd="0" presId="urn:microsoft.com/office/officeart/2005/8/layout/venn1"/>
    <dgm:cxn modelId="{DEC264F7-7E75-4629-B5EC-4E3E3E6B4CBF}" type="presOf" srcId="{4560CD6C-C1D8-4044-82C6-9FC9B0412E3F}" destId="{C1F33F34-EC23-4A2D-9D1D-3DE1473FE41C}" srcOrd="1" destOrd="0" presId="urn:microsoft.com/office/officeart/2005/8/layout/venn1"/>
    <dgm:cxn modelId="{06209D3B-888B-4A85-9771-C44F8A4D58DA}" srcId="{E1DFF6B7-FE66-4142-96C6-4978D2E9EEFB}" destId="{7635F107-9443-4676-A280-11A21D228882}" srcOrd="0" destOrd="0" parTransId="{B4713817-17CB-4CA2-A44A-3B938AD59900}" sibTransId="{552F122D-3769-4D76-AD79-E68BB5F70682}"/>
    <dgm:cxn modelId="{EE20DE87-D311-4645-9BA6-20993F35AF91}" srcId="{E1DFF6B7-FE66-4142-96C6-4978D2E9EEFB}" destId="{4560CD6C-C1D8-4044-82C6-9FC9B0412E3F}" srcOrd="1" destOrd="0" parTransId="{E6878687-AC2C-4AE3-B767-01847AB9394B}" sibTransId="{D3E1CF5C-9D39-475E-9964-CD29E19CD98B}"/>
    <dgm:cxn modelId="{5210EF75-D0D9-492F-8AC0-773646333B17}" type="presParOf" srcId="{EA9C38F2-9A89-4084-89AF-F12D9A5D4796}" destId="{163AC4C4-FFE6-4178-A196-EEFE6666576F}" srcOrd="0" destOrd="0" presId="urn:microsoft.com/office/officeart/2005/8/layout/venn1"/>
    <dgm:cxn modelId="{39AB4FEC-8733-43A5-AD46-8C012B67FE21}" type="presParOf" srcId="{EA9C38F2-9A89-4084-89AF-F12D9A5D4796}" destId="{9C64C2CD-C488-4C01-86D8-DC32EE7E3EF1}" srcOrd="1" destOrd="0" presId="urn:microsoft.com/office/officeart/2005/8/layout/venn1"/>
    <dgm:cxn modelId="{B59531CF-EFFD-4F4F-80C7-0231E292D3E7}" type="presParOf" srcId="{EA9C38F2-9A89-4084-89AF-F12D9A5D4796}" destId="{4C556907-438A-4ECF-A4CB-4F77DE4E426A}" srcOrd="2" destOrd="0" presId="urn:microsoft.com/office/officeart/2005/8/layout/venn1"/>
    <dgm:cxn modelId="{84F71BD3-5006-4BAE-80D8-DDF8BAE843D0}" type="presParOf" srcId="{EA9C38F2-9A89-4084-89AF-F12D9A5D4796}" destId="{C1F33F34-EC23-4A2D-9D1D-3DE1473FE41C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92239-0715-42B1-9070-68711E130457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BB349-E4F7-474D-A1DA-B20CCB470C85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E3C41-A605-421C-89C0-D0B33E4D80E4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D8256-0415-44B9-948E-3F8FCE5D292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767AC-907C-43E4-BA80-8244EAD0C30E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080AF-AA0A-4F30-9478-1B07BD6C0D5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E2CE4-69EF-471E-88F4-41C0417F55F6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6BEE9-6310-49DD-AF32-466CE4AD617E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58699-BCDF-45F5-9D1A-627C0720A436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E6DDB-7ECA-4E29-85E7-E5788A065FDC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D9E38-4DC1-4647-A4E4-EE40ABCF49B0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551A3-F8B0-49F0-9729-971052D85F1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85660-77E9-47BA-A8EB-67E602E21382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53A25-AC6F-4B18-BAC6-A74E292E72E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C9C56-BD62-472B-A719-D887A9B52A45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554BE-2CC4-425B-BACB-D513A6D96FCD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0352-C9FC-42E8-9DAE-ACB9E9C81CBA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162CE-26AC-4734-8131-4266533D152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E0122-E39F-49F2-93D9-CB0EC0AF6596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8000E-455B-40A3-B53F-B778838B203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0C25F-5D2E-449B-ABBF-14733E095A88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6254D-623F-447D-B6D6-1918CAE47B9D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ca-ES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08672A-D576-4875-929E-E9626112C3CB}" type="datetimeFigureOut">
              <a:rPr lang="ca-ES"/>
              <a:pPr>
                <a:defRPr/>
              </a:pPr>
              <a:t>29/12/2013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A7F35F-8715-4265-855D-DA16D86FE6D8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187450" y="1052513"/>
            <a:ext cx="6553200" cy="120032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rPr>
              <a:t>Intervenció </a:t>
            </a:r>
            <a:r>
              <a:rPr lang="ca-ES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rPr>
              <a:t>multicentre</a:t>
            </a:r>
            <a:r>
              <a:rPr lang="ca-E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rPr>
              <a:t> davant  un cas repte </a:t>
            </a:r>
          </a:p>
        </p:txBody>
      </p:sp>
      <p:graphicFrame>
        <p:nvGraphicFramePr>
          <p:cNvPr id="6" name="5 Diagrama"/>
          <p:cNvGraphicFramePr/>
          <p:nvPr/>
        </p:nvGraphicFramePr>
        <p:xfrm>
          <a:off x="2021131" y="2636912"/>
          <a:ext cx="5101738" cy="2659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372225" y="207963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>
              <a:spcAft>
                <a:spcPts val="1000"/>
              </a:spcAft>
              <a:defRPr/>
            </a:pPr>
            <a:r>
              <a:rPr lang="ca-ES" sz="2000" b="1" dirty="0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</a:t>
            </a:r>
            <a:r>
              <a:rPr lang="ca-ES" sz="2000" b="1" dirty="0" err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Apip</a:t>
            </a:r>
            <a:r>
              <a:rPr lang="ca-ES" sz="2000" b="1" dirty="0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 </a:t>
            </a:r>
            <a:r>
              <a:rPr lang="ca-ES" sz="2000" b="1" dirty="0" err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Acam</a:t>
            </a:r>
            <a:endParaRPr lang="ca-ES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6659563" y="5229225"/>
            <a:ext cx="22336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000"/>
              <a:t>Dolors Calvo</a:t>
            </a:r>
          </a:p>
          <a:p>
            <a:pPr>
              <a:spcBef>
                <a:spcPct val="50000"/>
              </a:spcBef>
            </a:pPr>
            <a:r>
              <a:rPr lang="es-ES" sz="1000"/>
              <a:t>Josep Pascual</a:t>
            </a:r>
          </a:p>
          <a:p>
            <a:pPr>
              <a:spcBef>
                <a:spcPct val="50000"/>
              </a:spcBef>
            </a:pPr>
            <a:r>
              <a:rPr lang="es-ES" sz="1000"/>
              <a:t>Davinia Rodríguez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492875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latin typeface="+mn-lt"/>
                <a:cs typeface="+mn-cs"/>
              </a:rPr>
              <a:t>III </a:t>
            </a:r>
            <a:r>
              <a:rPr lang="es-ES" sz="1600" dirty="0" err="1">
                <a:latin typeface="+mn-lt"/>
                <a:cs typeface="+mn-cs"/>
              </a:rPr>
              <a:t>jornades</a:t>
            </a:r>
            <a:r>
              <a:rPr lang="es-ES" sz="1600" dirty="0">
                <a:latin typeface="+mn-lt"/>
                <a:cs typeface="+mn-cs"/>
              </a:rPr>
              <a:t>…..</a:t>
            </a:r>
            <a:endParaRPr lang="ca-ES" sz="1600" dirty="0">
              <a:latin typeface="+mn-lt"/>
              <a:cs typeface="+mn-cs"/>
            </a:endParaRPr>
          </a:p>
        </p:txBody>
      </p:sp>
      <p:sp>
        <p:nvSpPr>
          <p:cNvPr id="24578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2900" y="366713"/>
            <a:ext cx="782955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s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42900" y="366713"/>
            <a:ext cx="7974013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ca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11188" y="366713"/>
            <a:ext cx="7705725" cy="82073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a-ES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443663" y="171450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Apip Acam</a:t>
            </a:r>
            <a:endParaRPr lang="ca-ES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042988" y="758825"/>
            <a:ext cx="74168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a-ES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ca-ES" sz="28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Punt de reflexió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65125" y="1484313"/>
            <a:ext cx="7974013" cy="48641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defRPr/>
            </a:pP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Després de deu anys de especialització:</a:t>
            </a:r>
          </a:p>
          <a:p>
            <a:pPr marL="285750" indent="-285750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És necessària una major especialització o una nova tipificació dins els recursos específics?.</a:t>
            </a:r>
          </a:p>
          <a:p>
            <a:pPr algn="just">
              <a:lnSpc>
                <a:spcPct val="90000"/>
              </a:lnSpc>
              <a:defRPr/>
            </a:pPr>
            <a:endParaRPr lang="ca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Hem de definir trets diferencials per a recursos d’una mateixa tipologia per tal de diversificar la resposta davants els diferents perfils d’usuaris?.</a:t>
            </a:r>
          </a:p>
          <a:p>
            <a:pPr algn="just">
              <a:lnSpc>
                <a:spcPct val="90000"/>
              </a:lnSpc>
              <a:defRPr/>
            </a:pPr>
            <a:endParaRPr lang="ca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Como donar resposta a las necessitats de les persones amb DI/SM al llarg de la seva trajectòria vital?</a:t>
            </a:r>
          </a:p>
          <a:p>
            <a:pPr algn="just">
              <a:lnSpc>
                <a:spcPct val="90000"/>
              </a:lnSpc>
              <a:defRPr/>
            </a:pPr>
            <a:endParaRPr lang="ca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L’assignació de casos hauria d’atendre a criteris diferents dels actual? Si fos així: Qui hauria de definir-los?. Sota quins criteris?( edat, prioritats d’intervenció, conductes risc, expectatives i motivacions personals…</a:t>
            </a:r>
          </a:p>
          <a:p>
            <a:pPr algn="just">
              <a:lnSpc>
                <a:spcPct val="90000"/>
              </a:lnSpc>
              <a:defRPr/>
            </a:pPr>
            <a:endParaRPr lang="ca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Deuen les entitats participar en l’assignació de casos des d’un punt de vista global atenent a trets diferencials dels serveis?.</a:t>
            </a:r>
          </a:p>
          <a:p>
            <a:pPr algn="just">
              <a:lnSpc>
                <a:spcPct val="90000"/>
              </a:lnSpc>
              <a:defRPr/>
            </a:pPr>
            <a:endParaRPr lang="ca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ca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04863" y="731838"/>
            <a:ext cx="753427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28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Dos centres DIFERETS de la mateixa tipologia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23850" y="4794250"/>
            <a:ext cx="3897313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u="sng" dirty="0" err="1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Montigalà</a:t>
            </a:r>
            <a:r>
              <a:rPr lang="ca-ES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Inserit a la comunitat.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Activitats en recursos comunitaris.</a:t>
            </a:r>
          </a:p>
        </p:txBody>
      </p:sp>
      <p:sp>
        <p:nvSpPr>
          <p:cNvPr id="14339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8" name="7 Rectángulo"/>
          <p:cNvSpPr/>
          <p:nvPr/>
        </p:nvSpPr>
        <p:spPr>
          <a:xfrm>
            <a:off x="4337050" y="1533525"/>
            <a:ext cx="4022725" cy="12017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u="sng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Lluc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Entorn no urbà.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Disposa d’espais per a la realització al centre de la majoria d’activitats.</a:t>
            </a:r>
          </a:p>
        </p:txBody>
      </p:sp>
      <p:pic>
        <p:nvPicPr>
          <p:cNvPr id="14341" name="3 Marcador de contenido" descr="SANY033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025" y="1476375"/>
            <a:ext cx="3505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2 Imagen" descr="SANY0697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8688" y="3368675"/>
            <a:ext cx="3505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QuadreDeText 3"/>
          <p:cNvSpPr txBox="1"/>
          <p:nvPr/>
        </p:nvSpPr>
        <p:spPr>
          <a:xfrm>
            <a:off x="0" y="6572250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348413" y="195263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dirty="0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</a:t>
            </a:r>
            <a:r>
              <a:rPr lang="ca-ES" sz="2000" b="1" dirty="0" err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Apip</a:t>
            </a:r>
            <a:r>
              <a:rPr lang="ca-ES" sz="2000" b="1" dirty="0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 </a:t>
            </a:r>
            <a:r>
              <a:rPr lang="ca-ES" sz="2000" b="1" dirty="0" err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Acam</a:t>
            </a:r>
            <a:endParaRPr lang="ca-ES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492875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latin typeface="+mn-lt"/>
                <a:cs typeface="+mn-cs"/>
              </a:rPr>
              <a:t>III </a:t>
            </a:r>
            <a:r>
              <a:rPr lang="es-ES" sz="1600" dirty="0" err="1">
                <a:latin typeface="+mn-lt"/>
                <a:cs typeface="+mn-cs"/>
              </a:rPr>
              <a:t>jornades</a:t>
            </a:r>
            <a:r>
              <a:rPr lang="es-ES" sz="1600" dirty="0">
                <a:latin typeface="+mn-lt"/>
                <a:cs typeface="+mn-cs"/>
              </a:rPr>
              <a:t>…..</a:t>
            </a:r>
            <a:endParaRPr lang="ca-ES" sz="1600" dirty="0">
              <a:latin typeface="+mn-lt"/>
              <a:cs typeface="+mn-cs"/>
            </a:endParaRPr>
          </a:p>
        </p:txBody>
      </p:sp>
      <p:sp>
        <p:nvSpPr>
          <p:cNvPr id="15362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1" name="Rectangle 6"/>
          <p:cNvSpPr txBox="1">
            <a:spLocks noChangeArrowheads="1"/>
          </p:cNvSpPr>
          <p:nvPr/>
        </p:nvSpPr>
        <p:spPr>
          <a:xfrm>
            <a:off x="342900" y="1844675"/>
            <a:ext cx="7829550" cy="43926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Maltractament i negligència a la infància.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Antecedents de malaltia mental en pare i germans.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Baixa comunicació.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Ventall emocional molt limitat: somriures esporàdics sobre línia base d’angoixa i malestar emocional. 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Relacions interpersonals: molt limitades i en poques ocasions iniciades per ell.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S’han manifestat al·lucinacions auditives i deliris poc estructurats.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Episodis de negativa a menjar.</a:t>
            </a:r>
          </a:p>
          <a:p>
            <a:pPr algn="just" fontAlgn="auto">
              <a:spcAft>
                <a:spcPts val="0"/>
              </a:spcAft>
              <a:defRPr/>
            </a:pPr>
            <a:endParaRPr lang="ca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CONDUCTES REPTE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Agressions.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Agitació amb cops i crits.</a:t>
            </a:r>
          </a:p>
          <a:p>
            <a:pPr marL="285750" indent="-28575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Aïllament.</a:t>
            </a:r>
          </a:p>
          <a:p>
            <a:pPr algn="just" fontAlgn="auto">
              <a:spcAft>
                <a:spcPts val="0"/>
              </a:spcAft>
              <a:defRPr/>
            </a:pPr>
            <a:endParaRPr lang="es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2900" y="366713"/>
            <a:ext cx="782955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a-ES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Descripció</a:t>
            </a:r>
          </a:p>
        </p:txBody>
      </p:sp>
      <p:sp>
        <p:nvSpPr>
          <p:cNvPr id="13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372225" y="171450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Apip Acam</a:t>
            </a:r>
            <a:endParaRPr lang="ca-ES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492875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latin typeface="+mn-lt"/>
                <a:cs typeface="+mn-cs"/>
              </a:rPr>
              <a:t>III </a:t>
            </a:r>
            <a:r>
              <a:rPr lang="es-ES" sz="1600" dirty="0" err="1">
                <a:latin typeface="+mn-lt"/>
                <a:cs typeface="+mn-cs"/>
              </a:rPr>
              <a:t>jornades</a:t>
            </a:r>
            <a:r>
              <a:rPr lang="es-ES" sz="1600" dirty="0">
                <a:latin typeface="+mn-lt"/>
                <a:cs typeface="+mn-cs"/>
              </a:rPr>
              <a:t>…..</a:t>
            </a:r>
            <a:endParaRPr lang="ca-ES" sz="1600" dirty="0">
              <a:latin typeface="+mn-lt"/>
              <a:cs typeface="+mn-cs"/>
            </a:endParaRPr>
          </a:p>
        </p:txBody>
      </p:sp>
      <p:sp>
        <p:nvSpPr>
          <p:cNvPr id="16386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2900" y="366713"/>
            <a:ext cx="782955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s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650" y="944563"/>
            <a:ext cx="7416800" cy="522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28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Constatacions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042988" y="2274888"/>
            <a:ext cx="6985000" cy="2862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2000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La situació de la persona en fase aguda o descompensació,  fa que no rebi cap benefici del entorn comunitari del servei a que va estar derivat.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ca-ES" sz="2000" dirty="0">
              <a:solidFill>
                <a:schemeClr val="tx2">
                  <a:lumMod val="75000"/>
                </a:schemeClr>
              </a:solidFill>
              <a:latin typeface="Garamond" pitchFamily="18" charset="0"/>
              <a:cs typeface="+mn-cs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2000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Per contra algunes de les seves problemàtiques generen queixes en l’entorn.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ca-ES" sz="2000" dirty="0">
              <a:solidFill>
                <a:schemeClr val="tx2">
                  <a:lumMod val="75000"/>
                </a:schemeClr>
              </a:solidFill>
              <a:latin typeface="Garamond" pitchFamily="18" charset="0"/>
              <a:cs typeface="+mn-cs"/>
            </a:endParaRP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2000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El nivell d’atenció que precisa limita la participació comunitària de la resta de residents.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227763" y="171450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Apip Acam</a:t>
            </a:r>
            <a:endParaRPr lang="ca-ES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492875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latin typeface="+mn-lt"/>
                <a:cs typeface="+mn-cs"/>
              </a:rPr>
              <a:t>III </a:t>
            </a:r>
            <a:r>
              <a:rPr lang="es-ES" sz="1600" dirty="0" err="1">
                <a:latin typeface="+mn-lt"/>
                <a:cs typeface="+mn-cs"/>
              </a:rPr>
              <a:t>jornades</a:t>
            </a:r>
            <a:r>
              <a:rPr lang="es-ES" sz="1600" dirty="0">
                <a:latin typeface="+mn-lt"/>
                <a:cs typeface="+mn-cs"/>
              </a:rPr>
              <a:t>…..</a:t>
            </a:r>
            <a:endParaRPr lang="ca-ES" sz="1600" dirty="0">
              <a:latin typeface="+mn-lt"/>
              <a:cs typeface="+mn-cs"/>
            </a:endParaRPr>
          </a:p>
        </p:txBody>
      </p:sp>
      <p:sp>
        <p:nvSpPr>
          <p:cNvPr id="17410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2900" y="366713"/>
            <a:ext cx="782955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s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pic>
        <p:nvPicPr>
          <p:cNvPr id="17413" name="Picture 78" descr="DAFO110308Algorit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0"/>
            <a:ext cx="6913562" cy="649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372225" y="169863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Apip Acam</a:t>
            </a:r>
            <a:endParaRPr lang="ca-ES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492875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latin typeface="+mn-lt"/>
                <a:cs typeface="+mn-cs"/>
              </a:rPr>
              <a:t>III </a:t>
            </a:r>
            <a:r>
              <a:rPr lang="es-ES" sz="1600" dirty="0" err="1">
                <a:latin typeface="+mn-lt"/>
                <a:cs typeface="+mn-cs"/>
              </a:rPr>
              <a:t>jornades</a:t>
            </a:r>
            <a:r>
              <a:rPr lang="es-ES" sz="1600" dirty="0">
                <a:latin typeface="+mn-lt"/>
                <a:cs typeface="+mn-cs"/>
              </a:rPr>
              <a:t>…..</a:t>
            </a:r>
            <a:endParaRPr lang="ca-ES" sz="1600" dirty="0">
              <a:latin typeface="+mn-lt"/>
              <a:cs typeface="+mn-cs"/>
            </a:endParaRPr>
          </a:p>
        </p:txBody>
      </p:sp>
      <p:sp>
        <p:nvSpPr>
          <p:cNvPr id="18434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2900" y="366713"/>
            <a:ext cx="782955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s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900113" y="366713"/>
            <a:ext cx="7343775" cy="1190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a-ES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Hipòtesis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68313" y="2133600"/>
            <a:ext cx="7775575" cy="410368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20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No hi ha problemes orgànics associats.</a:t>
            </a:r>
            <a:endParaRPr lang="ca-ES" sz="20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endParaRPr lang="ca-ES" sz="20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342900" indent="-3429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20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Coexisteixen problemes psiquiàtric i conductuals.</a:t>
            </a:r>
          </a:p>
          <a:p>
            <a:pPr algn="just" fontAlgn="auto">
              <a:spcAft>
                <a:spcPts val="0"/>
              </a:spcAft>
              <a:defRPr/>
            </a:pPr>
            <a:endParaRPr lang="ca-ES" sz="20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342900" indent="-3429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20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El efectes secundaris extrapiramidals afecten a la parla i habilitats de vida diària.</a:t>
            </a:r>
          </a:p>
          <a:p>
            <a:pPr algn="just" fontAlgn="auto">
              <a:spcAft>
                <a:spcPts val="0"/>
              </a:spcAft>
              <a:defRPr/>
            </a:pPr>
            <a:endParaRPr lang="ca-ES" sz="20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342900" indent="-3429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20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Els efectes secundaris extrapiramidals són una de les causes de l’aïllament i de rebuig de participació en activitats. </a:t>
            </a:r>
          </a:p>
          <a:p>
            <a:pPr algn="just" fontAlgn="auto">
              <a:spcAft>
                <a:spcPts val="0"/>
              </a:spcAft>
              <a:defRPr/>
            </a:pPr>
            <a:endParaRPr lang="ca-ES" sz="20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marL="342900" indent="-34290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20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La reducció de neurolèptics millora efectes secundaris però augmenten els símptomes.   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6372225" y="171450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Apip Acam</a:t>
            </a:r>
            <a:endParaRPr lang="ca-ES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492875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latin typeface="+mn-lt"/>
                <a:cs typeface="+mn-cs"/>
              </a:rPr>
              <a:t>III </a:t>
            </a:r>
            <a:r>
              <a:rPr lang="es-ES" sz="1600" dirty="0" err="1">
                <a:latin typeface="+mn-lt"/>
                <a:cs typeface="+mn-cs"/>
              </a:rPr>
              <a:t>jornades</a:t>
            </a:r>
            <a:r>
              <a:rPr lang="es-ES" sz="1600" dirty="0">
                <a:latin typeface="+mn-lt"/>
                <a:cs typeface="+mn-cs"/>
              </a:rPr>
              <a:t>…..</a:t>
            </a:r>
            <a:endParaRPr lang="ca-ES" sz="1600" dirty="0">
              <a:latin typeface="+mn-lt"/>
              <a:cs typeface="+mn-cs"/>
            </a:endParaRPr>
          </a:p>
        </p:txBody>
      </p:sp>
      <p:sp>
        <p:nvSpPr>
          <p:cNvPr id="19458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2900" y="366713"/>
            <a:ext cx="782955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s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42900" y="366713"/>
            <a:ext cx="7974013" cy="9747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a-ES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Intervenció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65125" y="1484313"/>
            <a:ext cx="7974013" cy="48641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Farmacològica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: Introducció de la </a:t>
            </a:r>
            <a:r>
              <a:rPr lang="ca-ES" sz="1800" dirty="0" err="1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Clozapina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(</a:t>
            </a:r>
            <a:r>
              <a:rPr lang="ca-ES" sz="1800" dirty="0" err="1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Leponex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) amb objectiu de tractar símptomes amb menys efectes secundaris. </a:t>
            </a:r>
          </a:p>
          <a:p>
            <a:pPr marL="285750" indent="-28575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Disposar d’un </a:t>
            </a: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entorn 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on pugui dur a terme activitats sense la pressió que li significa un entorn comunitari.</a:t>
            </a:r>
          </a:p>
          <a:p>
            <a:pPr marL="285750" indent="-28575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Respectar la seva </a:t>
            </a: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necessitat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d’aïllament oferint un espai segur i monitoritzat. A més de </a:t>
            </a: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treballar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per: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	 a.-  Ajudar-lo a identificar aquelles situacions que donen lloc a estres(soroll,     	estrès emocional, </a:t>
            </a:r>
            <a:r>
              <a:rPr lang="ca-ES" sz="1800" dirty="0" err="1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etc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).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	 b.- Aprendre a demanar-ho de forma adaptada evitant les agressions, cops i 	crits 	com a demanda d’aquest.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	 c.- Oferir-li de forma rutinària la participació en aquelles activitats i situacions 	que s’identifiquen com a agradables evitant l’espera (</a:t>
            </a:r>
            <a:r>
              <a:rPr lang="ca-ES" sz="1800" dirty="0" err="1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estressor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).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	d.- Respectar les interessos manifestats per la persona</a:t>
            </a: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.   </a:t>
            </a:r>
          </a:p>
          <a:p>
            <a:pPr marL="285750" indent="-28575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Monitoritzar </a:t>
            </a: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variables orgàniques 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que pugui comprometre l’evolució: son, pes, control deposició, salut general. </a:t>
            </a:r>
          </a:p>
          <a:p>
            <a:pPr marL="285750" indent="-285750" algn="just" fontAlgn="auto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Acords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de tots els implicats: professionals </a:t>
            </a:r>
            <a:r>
              <a:rPr lang="ca-ES" sz="1800" dirty="0" err="1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Montigalà</a:t>
            </a: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-Lluc; representats legals i usuari.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ca-ES" sz="1800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ca-ES" sz="1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           Trasllat Juliol 2011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  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ca-ES" sz="1800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MONTIGALÀ                                                               LLUC</a:t>
            </a:r>
          </a:p>
        </p:txBody>
      </p:sp>
      <p:sp>
        <p:nvSpPr>
          <p:cNvPr id="2" name="1 Pentágono"/>
          <p:cNvSpPr/>
          <p:nvPr/>
        </p:nvSpPr>
        <p:spPr>
          <a:xfrm>
            <a:off x="3492500" y="5805488"/>
            <a:ext cx="2374900" cy="2159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372225" y="171450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Apip Acam</a:t>
            </a:r>
            <a:endParaRPr lang="ca-ES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492875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latin typeface="+mn-lt"/>
                <a:cs typeface="+mn-cs"/>
              </a:rPr>
              <a:t>III </a:t>
            </a:r>
            <a:r>
              <a:rPr lang="es-ES" sz="1600" dirty="0" err="1">
                <a:latin typeface="+mn-lt"/>
                <a:cs typeface="+mn-cs"/>
              </a:rPr>
              <a:t>jornades</a:t>
            </a:r>
            <a:r>
              <a:rPr lang="es-ES" sz="1600" dirty="0">
                <a:latin typeface="+mn-lt"/>
                <a:cs typeface="+mn-cs"/>
              </a:rPr>
              <a:t>…..</a:t>
            </a:r>
            <a:endParaRPr lang="ca-ES" sz="1600" dirty="0">
              <a:latin typeface="+mn-lt"/>
              <a:cs typeface="+mn-cs"/>
            </a:endParaRPr>
          </a:p>
        </p:txBody>
      </p:sp>
      <p:sp>
        <p:nvSpPr>
          <p:cNvPr id="9229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2900" y="366713"/>
            <a:ext cx="782955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s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42900" y="366713"/>
            <a:ext cx="7974013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ca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11188" y="366713"/>
            <a:ext cx="7705725" cy="82073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a-ES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Evolució</a:t>
            </a:r>
          </a:p>
        </p:txBody>
      </p:sp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143000" y="1412875"/>
          <a:ext cx="6858000" cy="3670300"/>
        </p:xfrm>
        <a:graphic>
          <a:graphicData uri="http://schemas.openxmlformats.org/presentationml/2006/ole">
            <p:oleObj spid="_x0000_s9227" name="Gráfico" r:id="rId3" imgW="6124651" imgH="3019349" progId="Excel.Sheet.8">
              <p:embed/>
            </p:oleObj>
          </a:graphicData>
        </a:graphic>
      </p:graphicFrame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372225" y="171450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Apip Acam</a:t>
            </a:r>
            <a:endParaRPr lang="ca-ES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/>
          <p:cNvSpPr txBox="1"/>
          <p:nvPr/>
        </p:nvSpPr>
        <p:spPr>
          <a:xfrm>
            <a:off x="0" y="6492875"/>
            <a:ext cx="9144000" cy="3381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dirty="0">
                <a:latin typeface="+mn-lt"/>
                <a:cs typeface="+mn-cs"/>
              </a:rPr>
              <a:t>III </a:t>
            </a:r>
            <a:r>
              <a:rPr lang="es-ES" sz="1600" dirty="0" err="1">
                <a:latin typeface="+mn-lt"/>
                <a:cs typeface="+mn-cs"/>
              </a:rPr>
              <a:t>jornades</a:t>
            </a:r>
            <a:r>
              <a:rPr lang="es-ES" sz="1600" dirty="0">
                <a:latin typeface="+mn-lt"/>
                <a:cs typeface="+mn-cs"/>
              </a:rPr>
              <a:t>…..</a:t>
            </a:r>
            <a:endParaRPr lang="ca-ES" sz="1600" dirty="0">
              <a:latin typeface="+mn-lt"/>
              <a:cs typeface="+mn-cs"/>
            </a:endParaRPr>
          </a:p>
        </p:txBody>
      </p:sp>
      <p:sp>
        <p:nvSpPr>
          <p:cNvPr id="10253" name="6 Rectángulo"/>
          <p:cNvSpPr>
            <a:spLocks noChangeArrowheads="1"/>
          </p:cNvSpPr>
          <p:nvPr/>
        </p:nvSpPr>
        <p:spPr bwMode="auto">
          <a:xfrm>
            <a:off x="4859338" y="2530475"/>
            <a:ext cx="2359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42900" y="366713"/>
            <a:ext cx="782955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es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3" name="QuadreDeText 3"/>
          <p:cNvSpPr txBox="1"/>
          <p:nvPr/>
        </p:nvSpPr>
        <p:spPr>
          <a:xfrm>
            <a:off x="0" y="6557963"/>
            <a:ext cx="9144000" cy="3381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+mn-cs"/>
              </a:rPr>
              <a:t>III Jornades de treball de serveis especialitzats DI SM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342900" y="366713"/>
            <a:ext cx="7974013" cy="152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ca-ES" sz="2800" b="1" dirty="0" smtClean="0">
              <a:solidFill>
                <a:schemeClr val="tx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11188" y="366713"/>
            <a:ext cx="7705725" cy="82073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ca-ES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 Evolució (</a:t>
            </a:r>
            <a:r>
              <a:rPr lang="ca-ES" sz="2800" b="1" dirty="0" err="1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cont</a:t>
            </a:r>
            <a:r>
              <a:rPr lang="ca-ES" sz="2800" b="1" dirty="0" smtClean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)</a:t>
            </a:r>
          </a:p>
        </p:txBody>
      </p:sp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1027113" y="1865313"/>
          <a:ext cx="6872287" cy="3171825"/>
        </p:xfrm>
        <a:graphic>
          <a:graphicData uri="http://schemas.openxmlformats.org/presentationml/2006/ole">
            <p:oleObj spid="_x0000_s10251" name="Gráfico" r:id="rId3" imgW="4667402" imgH="3171749" progId="Excel.Sheet.8">
              <p:embed/>
            </p:oleObj>
          </a:graphicData>
        </a:graphic>
      </p:graphicFrame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443663" y="171450"/>
            <a:ext cx="25590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5F5F5F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Aft>
                <a:spcPts val="1000"/>
              </a:spcAft>
              <a:defRPr/>
            </a:pPr>
            <a:r>
              <a:rPr lang="ca-ES" sz="2000" b="1" smtClean="0">
                <a:solidFill>
                  <a:schemeClr val="tx2">
                    <a:lumMod val="50000"/>
                  </a:schemeClr>
                </a:solidFill>
                <a:latin typeface="Microsoft Sans Serif" pitchFamily="34" charset="0"/>
              </a:rPr>
              <a:t>Fundació Apip Acam</a:t>
            </a:r>
            <a:endParaRPr lang="ca-ES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595</Words>
  <Application>Microsoft Office PowerPoint</Application>
  <PresentationFormat>On-screen Show (4:3)</PresentationFormat>
  <Paragraphs>95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Calibri</vt:lpstr>
      <vt:lpstr>Arial</vt:lpstr>
      <vt:lpstr>Garamond</vt:lpstr>
      <vt:lpstr>Microsoft Sans Serif</vt:lpstr>
      <vt:lpstr>Tema de Office</vt:lpstr>
      <vt:lpstr>Gráfico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</dc:creator>
  <cp:lastModifiedBy>Pascal</cp:lastModifiedBy>
  <cp:revision>59</cp:revision>
  <dcterms:created xsi:type="dcterms:W3CDTF">2010-10-31T17:36:16Z</dcterms:created>
  <dcterms:modified xsi:type="dcterms:W3CDTF">2013-12-29T19:38:13Z</dcterms:modified>
</cp:coreProperties>
</file>