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0080625" cy="5670550"/>
  <p:notesSz cx="7559675" cy="10691813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678" y="-78"/>
      </p:cViewPr>
      <p:guideLst>
        <p:guide orient="horz" pos="1786"/>
        <p:guide pos="317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a-ES" sz="4400" b="0" strike="noStrike" spc="-1">
              <a:solidFill>
                <a:srgbClr val="00508F"/>
              </a:solidFill>
              <a:latin typeface="Arial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504000" y="1326600"/>
            <a:ext cx="9071640" cy="32882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a-E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a-ES" sz="4400" b="0" strike="noStrike" spc="-1">
              <a:solidFill>
                <a:srgbClr val="00508F"/>
              </a:solidFill>
              <a:latin typeface="Arial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640" cy="3288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a-ES" sz="4400" b="0" strike="noStrike" spc="-1">
              <a:solidFill>
                <a:srgbClr val="00508F"/>
              </a:solidFill>
              <a:latin typeface="Arial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latin typeface="Arial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a-ES" sz="4400" b="0" strike="noStrike" spc="-1">
              <a:solidFill>
                <a:srgbClr val="00508F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504000" y="226080"/>
            <a:ext cx="9071640" cy="43884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a-E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a-ES" sz="4400" b="0" strike="noStrike" spc="-1">
              <a:solidFill>
                <a:srgbClr val="00508F"/>
              </a:solidFill>
              <a:latin typeface="Arial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latin typeface="Arial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3288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latin typeface="Arial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 type="body"/>
          </p:nvPr>
        </p:nvSpPr>
        <p:spPr>
          <a:xfrm>
            <a:off x="504000" y="304416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a-ES" sz="4400" b="0" strike="noStrike" spc="-1">
              <a:solidFill>
                <a:srgbClr val="00508F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3288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latin typeface="Arial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latin typeface="Arial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 type="body"/>
          </p:nvPr>
        </p:nvSpPr>
        <p:spPr>
          <a:xfrm>
            <a:off x="5152680" y="304416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a-ES" sz="4400" b="0" strike="noStrike" spc="-1">
              <a:solidFill>
                <a:srgbClr val="00508F"/>
              </a:solidFill>
              <a:latin typeface="Arial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latin typeface="Arial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latin typeface="Arial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body"/>
          </p:nvPr>
        </p:nvSpPr>
        <p:spPr>
          <a:xfrm>
            <a:off x="504000" y="3044160"/>
            <a:ext cx="907164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a-ES" sz="4400" b="0" strike="noStrike" spc="-1">
              <a:solidFill>
                <a:srgbClr val="00508F"/>
              </a:solidFill>
              <a:latin typeface="Arial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64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latin typeface="Arial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504000" y="3044160"/>
            <a:ext cx="907164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a-ES" sz="4400" b="0" strike="noStrike" spc="-1">
              <a:solidFill>
                <a:srgbClr val="00508F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5152680" y="132660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504000" y="304416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latin typeface="Arial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 type="body"/>
          </p:nvPr>
        </p:nvSpPr>
        <p:spPr>
          <a:xfrm>
            <a:off x="5152680" y="3044160"/>
            <a:ext cx="442692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 lang="ca-ES" sz="4400" b="0" strike="noStrike" spc="-1">
              <a:solidFill>
                <a:srgbClr val="00508F"/>
              </a:solidFill>
              <a:latin typeface="Arial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latin typeface="Arial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 type="body"/>
          </p:nvPr>
        </p:nvSpPr>
        <p:spPr>
          <a:xfrm>
            <a:off x="3571200" y="132660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latin typeface="Arial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 type="body"/>
          </p:nvPr>
        </p:nvSpPr>
        <p:spPr>
          <a:xfrm>
            <a:off x="6638040" y="132660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latin typeface="Arial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 type="body"/>
          </p:nvPr>
        </p:nvSpPr>
        <p:spPr>
          <a:xfrm>
            <a:off x="504000" y="304416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latin typeface="Arial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 type="body"/>
          </p:nvPr>
        </p:nvSpPr>
        <p:spPr>
          <a:xfrm>
            <a:off x="3571200" y="304416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latin typeface="Arial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 type="body"/>
          </p:nvPr>
        </p:nvSpPr>
        <p:spPr>
          <a:xfrm>
            <a:off x="6638040" y="3044160"/>
            <a:ext cx="2920680" cy="156816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ca-E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504000" y="226080"/>
            <a:ext cx="9071640" cy="9464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ca-ES" sz="4400" b="0" strike="noStrike" spc="-1">
                <a:solidFill>
                  <a:srgbClr val="00508F"/>
                </a:solidFill>
                <a:latin typeface="Arial"/>
              </a:rPr>
              <a:t>Feu clic per editar el format del text del títol</a:t>
            </a:r>
          </a:p>
        </p:txBody>
      </p:sp>
      <p:sp>
        <p:nvSpPr>
          <p:cNvPr id="6" name="PlaceHolder 2"/>
          <p:cNvSpPr>
            <a:spLocks noGrp="1"/>
          </p:cNvSpPr>
          <p:nvPr>
            <p:ph type="body"/>
          </p:nvPr>
        </p:nvSpPr>
        <p:spPr>
          <a:xfrm>
            <a:off x="504000" y="1326600"/>
            <a:ext cx="9071640" cy="32882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3200" b="0" strike="noStrike" spc="-1">
                <a:latin typeface="Arial"/>
              </a:rPr>
              <a:t>Feu clic per editar el format del text de l'esquema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a-ES" sz="2800" b="0" strike="noStrike" spc="-1">
                <a:latin typeface="Arial"/>
              </a:rPr>
              <a:t>Segon nivell d'esquema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2400" b="0" strike="noStrike" spc="-1">
                <a:latin typeface="Arial"/>
              </a:rPr>
              <a:t>Tercer nivell d'esquema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ca-ES" sz="2000" b="0" strike="noStrike" spc="-1">
                <a:latin typeface="Arial"/>
              </a:rPr>
              <a:t>Quart nivell d'esquema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2000" b="0" strike="noStrike" spc="-1">
                <a:latin typeface="Arial"/>
              </a:rPr>
              <a:t>Cinquè nivell d'esquema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2000" b="0" strike="noStrike" spc="-1">
                <a:latin typeface="Arial"/>
              </a:rPr>
              <a:t>Sisè nivell d'esquema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2000" b="0" strike="noStrike" spc="-1">
                <a:latin typeface="Arial"/>
              </a:rPr>
              <a:t>Setè nivell d'esquema</a:t>
            </a:r>
          </a:p>
        </p:txBody>
      </p:sp>
      <p:sp>
        <p:nvSpPr>
          <p:cNvPr id="2" name="PlaceHolder 3"/>
          <p:cNvSpPr>
            <a:spLocks noGrp="1"/>
          </p:cNvSpPr>
          <p:nvPr>
            <p:ph type="dt"/>
          </p:nvPr>
        </p:nvSpPr>
        <p:spPr>
          <a:xfrm>
            <a:off x="504000" y="5165280"/>
            <a:ext cx="2348280" cy="390600"/>
          </a:xfrm>
          <a:prstGeom prst="rect">
            <a:avLst/>
          </a:prstGeom>
        </p:spPr>
        <p:txBody>
          <a:bodyPr lIns="0" tIns="0" rIns="0" bIns="0"/>
          <a:lstStyle/>
          <a:p>
            <a:r>
              <a:rPr lang="ca-ES" sz="1400" b="0" strike="noStrike" spc="-1">
                <a:latin typeface="Times New Roman"/>
              </a:rPr>
              <a:t>&lt;data/hora&gt;</a:t>
            </a:r>
          </a:p>
        </p:txBody>
      </p:sp>
      <p:sp>
        <p:nvSpPr>
          <p:cNvPr id="3" name="PlaceHolder 4"/>
          <p:cNvSpPr>
            <a:spLocks noGrp="1"/>
          </p:cNvSpPr>
          <p:nvPr>
            <p:ph type="ftr"/>
          </p:nvPr>
        </p:nvSpPr>
        <p:spPr>
          <a:xfrm>
            <a:off x="3447360" y="5165280"/>
            <a:ext cx="3195000" cy="390600"/>
          </a:xfrm>
          <a:prstGeom prst="rect">
            <a:avLst/>
          </a:prstGeom>
        </p:spPr>
        <p:txBody>
          <a:bodyPr lIns="0" tIns="0" rIns="0" bIns="0"/>
          <a:lstStyle/>
          <a:p>
            <a:pPr algn="ctr"/>
            <a:r>
              <a:rPr lang="ca-ES" sz="1400" b="0" strike="noStrike" spc="-1">
                <a:latin typeface="Times New Roman"/>
              </a:rPr>
              <a:t>&lt;peu de pàgina&gt;</a:t>
            </a:r>
          </a:p>
        </p:txBody>
      </p:sp>
      <p:sp>
        <p:nvSpPr>
          <p:cNvPr id="4" name="PlaceHolder 5"/>
          <p:cNvSpPr>
            <a:spLocks noGrp="1"/>
          </p:cNvSpPr>
          <p:nvPr>
            <p:ph type="sldNum"/>
          </p:nvPr>
        </p:nvSpPr>
        <p:spPr>
          <a:xfrm>
            <a:off x="7227360" y="5165280"/>
            <a:ext cx="2348280" cy="390600"/>
          </a:xfrm>
          <a:prstGeom prst="rect">
            <a:avLst/>
          </a:prstGeom>
        </p:spPr>
        <p:txBody>
          <a:bodyPr lIns="0" tIns="0" rIns="0" bIns="0"/>
          <a:lstStyle/>
          <a:p>
            <a:pPr algn="r"/>
            <a:fld id="{1DF6F518-5633-4327-94B0-DF9D31F55BFE}" type="slidenum">
              <a:rPr lang="ca-ES" sz="1400" b="0" strike="noStrike" spc="-1">
                <a:latin typeface="Times New Roman"/>
              </a:rPr>
              <a:pPr algn="r"/>
              <a:t>‹Nº›</a:t>
            </a:fld>
            <a:endParaRPr lang="ca-ES" sz="14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blog.pascalpsi.es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1.xml"/><Relationship Id="rId3" Type="http://schemas.openxmlformats.org/officeDocument/2006/relationships/slide" Target="slide6.xml"/><Relationship Id="rId7" Type="http://schemas.openxmlformats.org/officeDocument/2006/relationships/slide" Target="slide9.xml"/><Relationship Id="rId2" Type="http://schemas.openxmlformats.org/officeDocument/2006/relationships/slide" Target="slide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0.xml"/><Relationship Id="rId5" Type="http://schemas.openxmlformats.org/officeDocument/2006/relationships/slide" Target="slide8.xml"/><Relationship Id="rId4" Type="http://schemas.openxmlformats.org/officeDocument/2006/relationships/slide" Target="slide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Shape 1"/>
          <p:cNvSpPr txBox="1"/>
          <p:nvPr/>
        </p:nvSpPr>
        <p:spPr>
          <a:xfrm>
            <a:off x="504000" y="576000"/>
            <a:ext cx="9071640" cy="201600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r>
              <a:rPr lang="ca-ES" sz="4400" b="0" strike="noStrike" spc="-1">
                <a:solidFill>
                  <a:srgbClr val="00508F"/>
                </a:solidFill>
                <a:latin typeface="Arial"/>
              </a:rPr>
              <a:t>Algoritmo para la intervención en salud mental</a:t>
            </a:r>
          </a:p>
        </p:txBody>
      </p:sp>
      <p:sp>
        <p:nvSpPr>
          <p:cNvPr id="42" name="TextShape 2"/>
          <p:cNvSpPr txBox="1"/>
          <p:nvPr/>
        </p:nvSpPr>
        <p:spPr>
          <a:xfrm>
            <a:off x="504000" y="1326600"/>
            <a:ext cx="9071640" cy="3288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 lang="ca-ES" sz="3200" b="0" strike="noStrike" spc="-1">
              <a:latin typeface="Arial"/>
            </a:endParaRPr>
          </a:p>
        </p:txBody>
      </p:sp>
      <p:sp>
        <p:nvSpPr>
          <p:cNvPr id="43" name="TextShape 3"/>
          <p:cNvSpPr txBox="1"/>
          <p:nvPr/>
        </p:nvSpPr>
        <p:spPr>
          <a:xfrm>
            <a:off x="864000" y="3960000"/>
            <a:ext cx="2016000" cy="238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  <a:hlinkClick r:id="rId2"/>
              </a:rPr>
              <a:t>blog.pascalpsi.es</a:t>
            </a:r>
            <a:endParaRPr lang="ca-ES" sz="1050" b="0" strike="noStrike" spc="-1">
              <a:latin typeface="Arial"/>
            </a:endParaRPr>
          </a:p>
        </p:txBody>
      </p:sp>
      <p:sp>
        <p:nvSpPr>
          <p:cNvPr id="44" name="TextShape 4"/>
          <p:cNvSpPr txBox="1"/>
          <p:nvPr/>
        </p:nvSpPr>
        <p:spPr>
          <a:xfrm>
            <a:off x="2520000" y="4032000"/>
            <a:ext cx="1512000" cy="238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Versión 200120</a:t>
            </a:r>
          </a:p>
        </p:txBody>
      </p:sp>
      <p:sp>
        <p:nvSpPr>
          <p:cNvPr id="45" name="TextShape 5"/>
          <p:cNvSpPr txBox="1"/>
          <p:nvPr/>
        </p:nvSpPr>
        <p:spPr>
          <a:xfrm>
            <a:off x="6480000" y="3528000"/>
            <a:ext cx="2808000" cy="3862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20/01/2020 2001202909007</a:t>
            </a:r>
          </a:p>
        </p:txBody>
      </p:sp>
      <p:pic>
        <p:nvPicPr>
          <p:cNvPr id="46" name="45 Imagen"/>
          <p:cNvPicPr/>
          <p:nvPr/>
        </p:nvPicPr>
        <p:blipFill>
          <a:blip r:embed="rId3"/>
          <a:stretch/>
        </p:blipFill>
        <p:spPr>
          <a:xfrm>
            <a:off x="3938400" y="3081600"/>
            <a:ext cx="2433600" cy="13626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Shape 1"/>
          <p:cNvSpPr txBox="1"/>
          <p:nvPr/>
        </p:nvSpPr>
        <p:spPr>
          <a:xfrm>
            <a:off x="504000" y="226080"/>
            <a:ext cx="9071640" cy="9464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/>
          <a:p>
            <a:pPr algn="ctr"/>
            <a:endParaRPr lang="ca-ES" sz="4400" b="0" strike="noStrike" spc="-1">
              <a:solidFill>
                <a:srgbClr val="00508F"/>
              </a:solidFill>
              <a:latin typeface="Arial"/>
            </a:endParaRPr>
          </a:p>
        </p:txBody>
      </p:sp>
      <p:sp>
        <p:nvSpPr>
          <p:cNvPr id="48" name="TextShape 2"/>
          <p:cNvSpPr txBox="1"/>
          <p:nvPr/>
        </p:nvSpPr>
        <p:spPr>
          <a:xfrm>
            <a:off x="504000" y="1326600"/>
            <a:ext cx="9071640" cy="3288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>
            <a:no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1970" b="0" strike="noStrike" spc="-1" dirty="0">
                <a:latin typeface="Arial"/>
              </a:rPr>
              <a:t>En esta </a:t>
            </a:r>
            <a:r>
              <a:rPr lang="ca-ES" sz="1970" b="0" strike="noStrike" spc="-1" dirty="0" err="1">
                <a:latin typeface="Arial"/>
              </a:rPr>
              <a:t>presentación</a:t>
            </a:r>
            <a:r>
              <a:rPr lang="ca-ES" sz="1970" b="0" strike="noStrike" spc="-1" dirty="0">
                <a:latin typeface="Arial"/>
              </a:rPr>
              <a:t> </a:t>
            </a:r>
            <a:r>
              <a:rPr lang="ca-ES" sz="1970" b="0" strike="noStrike" spc="-1" dirty="0" err="1">
                <a:latin typeface="Arial"/>
              </a:rPr>
              <a:t>vamos</a:t>
            </a:r>
            <a:r>
              <a:rPr lang="ca-ES" sz="1970" b="0" strike="noStrike" spc="-1" dirty="0">
                <a:latin typeface="Arial"/>
              </a:rPr>
              <a:t> a </a:t>
            </a:r>
            <a:r>
              <a:rPr lang="ca-ES" sz="1970" b="0" strike="noStrike" spc="-1" dirty="0" err="1">
                <a:latin typeface="Arial"/>
              </a:rPr>
              <a:t>exponer</a:t>
            </a:r>
            <a:r>
              <a:rPr lang="ca-ES" sz="1970" b="0" strike="noStrike" spc="-1" dirty="0">
                <a:latin typeface="Arial"/>
              </a:rPr>
              <a:t> un </a:t>
            </a:r>
            <a:r>
              <a:rPr lang="ca-ES" sz="1970" b="0" strike="noStrike" spc="-1" dirty="0" err="1">
                <a:latin typeface="Arial"/>
              </a:rPr>
              <a:t>algoritmo</a:t>
            </a:r>
            <a:r>
              <a:rPr lang="ca-ES" sz="1970" b="0" strike="noStrike" spc="-1" dirty="0">
                <a:latin typeface="Arial"/>
              </a:rPr>
              <a:t>  que </a:t>
            </a:r>
            <a:r>
              <a:rPr lang="ca-ES" sz="1970" b="0" strike="noStrike" spc="-1" dirty="0" err="1">
                <a:latin typeface="Arial"/>
              </a:rPr>
              <a:t>tiene</a:t>
            </a:r>
            <a:r>
              <a:rPr lang="ca-ES" sz="1970" b="0" strike="noStrike" spc="-1" dirty="0">
                <a:latin typeface="Arial"/>
              </a:rPr>
              <a:t> por </a:t>
            </a:r>
            <a:r>
              <a:rPr lang="ca-ES" sz="1970" b="0" strike="noStrike" spc="-1" dirty="0" err="1">
                <a:latin typeface="Arial"/>
              </a:rPr>
              <a:t>objetivo</a:t>
            </a:r>
            <a:r>
              <a:rPr lang="ca-ES" sz="1970" b="0" strike="noStrike" spc="-1" dirty="0">
                <a:latin typeface="Arial"/>
              </a:rPr>
              <a:t> </a:t>
            </a:r>
            <a:r>
              <a:rPr lang="ca-ES" sz="1970" b="0" strike="noStrike" spc="-1" dirty="0" err="1">
                <a:latin typeface="Arial"/>
              </a:rPr>
              <a:t>ayudar</a:t>
            </a:r>
            <a:r>
              <a:rPr lang="ca-ES" sz="1970" b="0" strike="noStrike" spc="-1" dirty="0">
                <a:latin typeface="Arial"/>
              </a:rPr>
              <a:t> a la hora de intervenir </a:t>
            </a:r>
            <a:r>
              <a:rPr lang="ca-ES" sz="1970" b="0" strike="noStrike" spc="-1" dirty="0" err="1">
                <a:latin typeface="Arial"/>
              </a:rPr>
              <a:t>ante</a:t>
            </a:r>
            <a:r>
              <a:rPr lang="ca-ES" sz="1970" b="0" strike="noStrike" spc="-1" dirty="0">
                <a:latin typeface="Arial"/>
              </a:rPr>
              <a:t> un </a:t>
            </a:r>
            <a:r>
              <a:rPr lang="ca-ES" sz="1970" b="0" strike="noStrike" spc="-1" dirty="0" err="1">
                <a:latin typeface="Arial"/>
              </a:rPr>
              <a:t>posible</a:t>
            </a:r>
            <a:r>
              <a:rPr lang="ca-ES" sz="1970" b="0" strike="noStrike" spc="-1" dirty="0">
                <a:latin typeface="Arial"/>
              </a:rPr>
              <a:t> problema de </a:t>
            </a:r>
            <a:r>
              <a:rPr lang="ca-ES" sz="1970" b="0" strike="noStrike" spc="-1" dirty="0" err="1">
                <a:latin typeface="Arial"/>
              </a:rPr>
              <a:t>salud</a:t>
            </a:r>
            <a:r>
              <a:rPr lang="ca-ES" sz="1970" b="0" strike="noStrike" spc="-1" dirty="0">
                <a:latin typeface="Arial"/>
              </a:rPr>
              <a:t> mental </a:t>
            </a:r>
            <a:r>
              <a:rPr lang="ca-ES" sz="1970" b="0" strike="noStrike" spc="-1" dirty="0" err="1">
                <a:latin typeface="Arial"/>
              </a:rPr>
              <a:t>desde</a:t>
            </a:r>
            <a:r>
              <a:rPr lang="ca-ES" sz="1970" b="0" strike="noStrike" spc="-1" dirty="0">
                <a:latin typeface="Arial"/>
              </a:rPr>
              <a:t> una </a:t>
            </a:r>
            <a:r>
              <a:rPr lang="ca-ES" sz="1970" b="0" strike="noStrike" spc="-1" dirty="0" err="1">
                <a:latin typeface="Arial"/>
              </a:rPr>
              <a:t>óptica</a:t>
            </a:r>
            <a:r>
              <a:rPr lang="ca-ES" sz="1970" b="0" strike="noStrike" spc="-1" dirty="0">
                <a:latin typeface="Arial"/>
              </a:rPr>
              <a:t> </a:t>
            </a:r>
            <a:r>
              <a:rPr lang="ca-ES" sz="1970" b="0" strike="noStrike" spc="-1" dirty="0" err="1">
                <a:latin typeface="Arial"/>
              </a:rPr>
              <a:t>multidisciplinar</a:t>
            </a:r>
            <a:r>
              <a:rPr lang="ca-ES" sz="1970" b="0" strike="noStrike" spc="-1" dirty="0">
                <a:latin typeface="Arial"/>
              </a:rPr>
              <a:t>. </a:t>
            </a: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1970" b="0" strike="noStrike" spc="-1" dirty="0">
                <a:latin typeface="Arial"/>
              </a:rPr>
              <a:t>En </a:t>
            </a:r>
            <a:r>
              <a:rPr lang="ca-ES" sz="1970" b="0" strike="noStrike" spc="-1" dirty="0" err="1">
                <a:latin typeface="Arial"/>
              </a:rPr>
              <a:t>sentido</a:t>
            </a:r>
            <a:r>
              <a:rPr lang="ca-ES" sz="1970" b="0" strike="noStrike" spc="-1" dirty="0">
                <a:latin typeface="Arial"/>
              </a:rPr>
              <a:t> </a:t>
            </a:r>
            <a:r>
              <a:rPr lang="ca-ES" sz="1970" b="0" strike="noStrike" spc="-1" dirty="0" err="1">
                <a:latin typeface="Arial"/>
              </a:rPr>
              <a:t>estricto</a:t>
            </a:r>
            <a:r>
              <a:rPr lang="ca-ES" sz="1970" b="0" strike="noStrike" spc="-1" dirty="0">
                <a:latin typeface="Arial"/>
              </a:rPr>
              <a:t> </a:t>
            </a:r>
            <a:r>
              <a:rPr lang="ca-ES" sz="1970" b="0" strike="noStrike" spc="-1" dirty="0" err="1">
                <a:latin typeface="Arial"/>
              </a:rPr>
              <a:t>deberíamos</a:t>
            </a:r>
            <a:r>
              <a:rPr lang="ca-ES" sz="1970" b="0" strike="noStrike" spc="-1" dirty="0">
                <a:latin typeface="Arial"/>
              </a:rPr>
              <a:t> </a:t>
            </a:r>
            <a:r>
              <a:rPr lang="ca-ES" sz="1970" b="0" strike="noStrike" spc="-1" dirty="0" err="1">
                <a:latin typeface="Arial"/>
              </a:rPr>
              <a:t>hablar</a:t>
            </a:r>
            <a:r>
              <a:rPr lang="ca-ES" sz="1970" b="0" strike="noStrike" spc="-1" dirty="0">
                <a:latin typeface="Arial"/>
              </a:rPr>
              <a:t> de </a:t>
            </a:r>
            <a:r>
              <a:rPr lang="ca-ES" sz="1970" b="0" strike="noStrike" spc="-1" dirty="0" err="1">
                <a:latin typeface="Arial"/>
              </a:rPr>
              <a:t>protoalgoritmo</a:t>
            </a:r>
            <a:r>
              <a:rPr lang="ca-ES" sz="1970" b="0" strike="noStrike" spc="-1" dirty="0">
                <a:latin typeface="Arial"/>
              </a:rPr>
              <a:t> pues no va a </a:t>
            </a:r>
            <a:r>
              <a:rPr lang="ca-ES" sz="1970" b="0" strike="noStrike" spc="-1" dirty="0" err="1">
                <a:latin typeface="Arial"/>
              </a:rPr>
              <a:t>permitir</a:t>
            </a:r>
            <a:r>
              <a:rPr lang="ca-ES" sz="1970" b="0" strike="noStrike" spc="-1" dirty="0">
                <a:latin typeface="Arial"/>
              </a:rPr>
              <a:t> </a:t>
            </a:r>
            <a:r>
              <a:rPr lang="ca-ES" sz="1970" b="0" strike="noStrike" spc="-1" dirty="0" err="1">
                <a:latin typeface="Arial"/>
              </a:rPr>
              <a:t>incluir</a:t>
            </a:r>
            <a:r>
              <a:rPr lang="ca-ES" sz="1970" b="0" strike="noStrike" spc="-1" dirty="0">
                <a:latin typeface="Arial"/>
              </a:rPr>
              <a:t> </a:t>
            </a:r>
            <a:r>
              <a:rPr lang="ca-ES" sz="1970" b="0" strike="noStrike" spc="-1" dirty="0" err="1">
                <a:latin typeface="Arial"/>
              </a:rPr>
              <a:t>toda</a:t>
            </a:r>
            <a:r>
              <a:rPr lang="ca-ES" sz="1970" b="0" strike="noStrike" spc="-1" dirty="0">
                <a:latin typeface="Arial"/>
              </a:rPr>
              <a:t> possible casuística ni dar </a:t>
            </a:r>
            <a:r>
              <a:rPr lang="ca-ES" sz="1970" b="0" strike="noStrike" spc="-1" dirty="0" err="1">
                <a:latin typeface="Arial"/>
              </a:rPr>
              <a:t>respuesta</a:t>
            </a:r>
            <a:r>
              <a:rPr lang="ca-ES" sz="1970" b="0" strike="noStrike" spc="-1" dirty="0">
                <a:latin typeface="Arial"/>
              </a:rPr>
              <a:t> a </a:t>
            </a:r>
            <a:r>
              <a:rPr lang="ca-ES" sz="1970" b="0" strike="noStrike" spc="-1" dirty="0" err="1">
                <a:latin typeface="Arial"/>
              </a:rPr>
              <a:t>todas</a:t>
            </a:r>
            <a:r>
              <a:rPr lang="ca-ES" sz="1970" b="0" strike="noStrike" spc="-1" dirty="0">
                <a:latin typeface="Arial"/>
              </a:rPr>
              <a:t> las </a:t>
            </a:r>
            <a:r>
              <a:rPr lang="ca-ES" sz="1970" b="0" strike="noStrike" spc="-1" dirty="0" err="1">
                <a:latin typeface="Arial"/>
              </a:rPr>
              <a:t>circunstancia</a:t>
            </a:r>
            <a:r>
              <a:rPr lang="ca-ES" sz="1970" b="0" strike="noStrike" spc="-1" dirty="0">
                <a:latin typeface="Arial"/>
              </a:rPr>
              <a:t>.</a:t>
            </a:r>
          </a:p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ca-ES" sz="1970" b="0" strike="noStrike" spc="-1" dirty="0">
                <a:latin typeface="Arial"/>
              </a:rPr>
              <a:t>Para facilitar </a:t>
            </a:r>
            <a:r>
              <a:rPr lang="ca-ES" sz="1970" b="0" strike="noStrike" spc="-1" dirty="0" err="1">
                <a:latin typeface="Arial"/>
              </a:rPr>
              <a:t>su</a:t>
            </a:r>
            <a:r>
              <a:rPr lang="ca-ES" sz="1970" b="0" strike="noStrike" spc="-1" dirty="0">
                <a:latin typeface="Arial"/>
              </a:rPr>
              <a:t> </a:t>
            </a:r>
            <a:r>
              <a:rPr lang="ca-ES" sz="1970" b="0" strike="noStrike" spc="-1" dirty="0" err="1">
                <a:latin typeface="Arial"/>
              </a:rPr>
              <a:t>comprensión</a:t>
            </a:r>
            <a:r>
              <a:rPr lang="ca-ES" sz="1970" b="0" strike="noStrike" spc="-1" dirty="0">
                <a:latin typeface="Arial"/>
              </a:rPr>
              <a:t> </a:t>
            </a:r>
            <a:r>
              <a:rPr lang="ca-ES" sz="1970" b="0" strike="noStrike" spc="-1" dirty="0" err="1">
                <a:latin typeface="Arial"/>
              </a:rPr>
              <a:t>algunas</a:t>
            </a:r>
            <a:r>
              <a:rPr lang="ca-ES" sz="1970" b="0" strike="noStrike" spc="-1" dirty="0">
                <a:latin typeface="Arial"/>
              </a:rPr>
              <a:t> de las </a:t>
            </a:r>
            <a:r>
              <a:rPr lang="ca-ES" sz="1970" b="0" strike="noStrike" spc="-1" dirty="0" err="1">
                <a:latin typeface="Arial"/>
              </a:rPr>
              <a:t>cajas</a:t>
            </a:r>
            <a:r>
              <a:rPr lang="ca-ES" sz="1970" b="0" strike="noStrike" spc="-1" dirty="0">
                <a:latin typeface="Arial"/>
              </a:rPr>
              <a:t> son </a:t>
            </a:r>
            <a:r>
              <a:rPr lang="ca-ES" sz="1970" b="0" strike="noStrike" spc="-1" dirty="0" err="1">
                <a:latin typeface="Arial"/>
              </a:rPr>
              <a:t>hipervínculos</a:t>
            </a:r>
            <a:r>
              <a:rPr lang="ca-ES" sz="1970" b="0" strike="noStrike" spc="-1" dirty="0">
                <a:latin typeface="Arial"/>
              </a:rPr>
              <a:t> que nos </a:t>
            </a:r>
            <a:r>
              <a:rPr lang="ca-ES" sz="1970" b="0" strike="noStrike" spc="-1" dirty="0" err="1">
                <a:latin typeface="Arial"/>
              </a:rPr>
              <a:t>llevarán</a:t>
            </a:r>
            <a:r>
              <a:rPr lang="ca-ES" sz="1970" b="0" strike="noStrike" spc="-1" dirty="0">
                <a:latin typeface="Arial"/>
              </a:rPr>
              <a:t> a una </a:t>
            </a:r>
            <a:r>
              <a:rPr lang="ca-ES" sz="1970" b="0" strike="noStrike" spc="-1" dirty="0" err="1">
                <a:latin typeface="Arial"/>
              </a:rPr>
              <a:t>explicación</a:t>
            </a:r>
            <a:r>
              <a:rPr lang="ca-ES" sz="1970" b="0" strike="noStrike" spc="-1" dirty="0">
                <a:latin typeface="Arial"/>
              </a:rPr>
              <a:t> </a:t>
            </a:r>
            <a:r>
              <a:rPr lang="ca-ES" sz="1970" b="0" strike="noStrike" spc="-1" dirty="0" err="1">
                <a:latin typeface="Arial"/>
              </a:rPr>
              <a:t>más</a:t>
            </a:r>
            <a:r>
              <a:rPr lang="ca-ES" sz="1970" b="0" strike="noStrike" spc="-1" dirty="0">
                <a:latin typeface="Arial"/>
              </a:rPr>
              <a:t> detallada. </a:t>
            </a:r>
            <a:r>
              <a:rPr lang="ca-ES" sz="1970" b="0" strike="noStrike" spc="-1" dirty="0" err="1">
                <a:latin typeface="Arial"/>
              </a:rPr>
              <a:t>Desde</a:t>
            </a:r>
            <a:r>
              <a:rPr lang="ca-ES" sz="1970" b="0" strike="noStrike" spc="-1" dirty="0">
                <a:latin typeface="Arial"/>
              </a:rPr>
              <a:t> </a:t>
            </a:r>
            <a:r>
              <a:rPr lang="ca-ES" sz="1970" b="0" strike="noStrike" spc="-1" dirty="0" err="1">
                <a:latin typeface="Arial"/>
              </a:rPr>
              <a:t>estas</a:t>
            </a:r>
            <a:r>
              <a:rPr lang="ca-ES" sz="1970" b="0" strike="noStrike" spc="-1" dirty="0">
                <a:latin typeface="Arial"/>
              </a:rPr>
              <a:t> se </a:t>
            </a:r>
            <a:r>
              <a:rPr lang="ca-ES" sz="1970" b="0" strike="noStrike" spc="-1" dirty="0" err="1">
                <a:latin typeface="Arial"/>
              </a:rPr>
              <a:t>podrá</a:t>
            </a:r>
            <a:r>
              <a:rPr lang="ca-ES" sz="1970" b="0" strike="noStrike" spc="-1" dirty="0">
                <a:latin typeface="Arial"/>
              </a:rPr>
              <a:t> </a:t>
            </a:r>
            <a:r>
              <a:rPr lang="ca-ES" sz="1970" b="0" strike="noStrike" spc="-1" dirty="0" err="1">
                <a:latin typeface="Arial"/>
              </a:rPr>
              <a:t>volver</a:t>
            </a:r>
            <a:r>
              <a:rPr lang="ca-ES" sz="1970" b="0" strike="noStrike" spc="-1" dirty="0">
                <a:latin typeface="Arial"/>
              </a:rPr>
              <a:t> al </a:t>
            </a:r>
            <a:r>
              <a:rPr lang="ca-ES" sz="1970" b="0" strike="noStrike" spc="-1" dirty="0" err="1">
                <a:latin typeface="Arial"/>
              </a:rPr>
              <a:t>algoritmo</a:t>
            </a:r>
            <a:r>
              <a:rPr lang="ca-ES" sz="1970" b="0" strike="noStrike" spc="-1" dirty="0">
                <a:latin typeface="Arial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extShape 1">
            <a:hlinkClick r:id="rId2" action="ppaction://hlinksldjump"/>
          </p:cNvPr>
          <p:cNvSpPr txBox="1"/>
          <p:nvPr/>
        </p:nvSpPr>
        <p:spPr>
          <a:xfrm>
            <a:off x="1008000" y="216000"/>
            <a:ext cx="8424000" cy="386280"/>
          </a:xfrm>
          <a:prstGeom prst="rect">
            <a:avLst/>
          </a:prstGeom>
          <a:solidFill>
            <a:srgbClr val="BCE4E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es-ES" sz="1050" spc="-1" dirty="0"/>
              <a:t>¿Presenta la persona alguna condición no psiquiátrica que curse con malestar, dolor o con síntomas que puedan confundirse con patología psiquiátrica?</a:t>
            </a:r>
          </a:p>
          <a:p>
            <a:endParaRPr lang="ca-ES" sz="1050" b="0" strike="noStrike" spc="-1" dirty="0">
              <a:latin typeface="Arial"/>
            </a:endParaRPr>
          </a:p>
        </p:txBody>
      </p:sp>
      <p:sp>
        <p:nvSpPr>
          <p:cNvPr id="50" name="TextShape 2"/>
          <p:cNvSpPr txBox="1"/>
          <p:nvPr/>
        </p:nvSpPr>
        <p:spPr>
          <a:xfrm>
            <a:off x="504000" y="972000"/>
            <a:ext cx="1008000" cy="682200"/>
          </a:xfrm>
          <a:prstGeom prst="rect">
            <a:avLst/>
          </a:prstGeom>
          <a:solidFill>
            <a:srgbClr val="FFF68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Valoración por medicina general o especialista.</a:t>
            </a:r>
          </a:p>
        </p:txBody>
      </p:sp>
      <p:cxnSp>
        <p:nvCxnSpPr>
          <p:cNvPr id="51" name="Line 3"/>
          <p:cNvCxnSpPr>
            <a:stCxn id="49" idx="1"/>
            <a:endCxn id="49" idx="1"/>
          </p:cNvCxnSpPr>
          <p:nvPr/>
        </p:nvCxnSpPr>
        <p:spPr>
          <a:xfrm>
            <a:off x="1008000" y="408960"/>
            <a:ext cx="360" cy="360"/>
          </a:xfrm>
          <a:prstGeom prst="bentConnector3">
            <a:avLst/>
          </a:prstGeom>
          <a:ln>
            <a:solidFill>
              <a:srgbClr val="3465A4"/>
            </a:solidFill>
          </a:ln>
        </p:spPr>
      </p:cxnSp>
      <p:sp>
        <p:nvSpPr>
          <p:cNvPr id="52" name="TextShape 4"/>
          <p:cNvSpPr txBox="1"/>
          <p:nvPr/>
        </p:nvSpPr>
        <p:spPr>
          <a:xfrm>
            <a:off x="1872000" y="684000"/>
            <a:ext cx="432000" cy="288000"/>
          </a:xfrm>
          <a:prstGeom prst="rect">
            <a:avLst/>
          </a:prstGeom>
          <a:solidFill>
            <a:srgbClr val="FCC79B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Sí</a:t>
            </a:r>
          </a:p>
        </p:txBody>
      </p:sp>
      <p:sp>
        <p:nvSpPr>
          <p:cNvPr id="53" name="TextShape 5"/>
          <p:cNvSpPr txBox="1"/>
          <p:nvPr/>
        </p:nvSpPr>
        <p:spPr>
          <a:xfrm>
            <a:off x="5472000" y="684000"/>
            <a:ext cx="432000" cy="288000"/>
          </a:xfrm>
          <a:prstGeom prst="rect">
            <a:avLst/>
          </a:prstGeom>
          <a:solidFill>
            <a:srgbClr val="FCC79B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No</a:t>
            </a:r>
          </a:p>
        </p:txBody>
      </p:sp>
      <p:sp>
        <p:nvSpPr>
          <p:cNvPr id="54" name="TextShape 6">
            <a:hlinkClick r:id="rId3" action="ppaction://hlinksldjump"/>
          </p:cNvPr>
          <p:cNvSpPr txBox="1"/>
          <p:nvPr/>
        </p:nvSpPr>
        <p:spPr>
          <a:xfrm>
            <a:off x="6228000" y="684360"/>
            <a:ext cx="3204000" cy="682200"/>
          </a:xfrm>
          <a:prstGeom prst="rect">
            <a:avLst/>
          </a:prstGeom>
          <a:solidFill>
            <a:srgbClr val="BCE4E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es-ES" sz="1050" spc="-1" dirty="0"/>
              <a:t>¿Se han dado cambios importantes o han aparecido </a:t>
            </a:r>
            <a:r>
              <a:rPr lang="es-ES" sz="1050" spc="-1" dirty="0" err="1"/>
              <a:t>estresores</a:t>
            </a:r>
            <a:r>
              <a:rPr lang="es-ES" sz="1050" spc="-1" dirty="0"/>
              <a:t> vitales</a:t>
            </a:r>
            <a:r>
              <a:rPr lang="es-ES" sz="1050" spc="-1" dirty="0" smtClean="0"/>
              <a:t>?</a:t>
            </a:r>
            <a:endParaRPr lang="es-ES" sz="1050" spc="-1" dirty="0"/>
          </a:p>
        </p:txBody>
      </p:sp>
      <p:sp>
        <p:nvSpPr>
          <p:cNvPr id="55" name="TextShape 7"/>
          <p:cNvSpPr txBox="1"/>
          <p:nvPr/>
        </p:nvSpPr>
        <p:spPr>
          <a:xfrm>
            <a:off x="3420000" y="864360"/>
            <a:ext cx="1332000" cy="755640"/>
          </a:xfrm>
          <a:prstGeom prst="rect">
            <a:avLst/>
          </a:prstGeom>
          <a:solidFill>
            <a:srgbClr val="FFF68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Soporte emocional. Valorar farmacología de apoyo.</a:t>
            </a:r>
          </a:p>
        </p:txBody>
      </p:sp>
      <p:sp>
        <p:nvSpPr>
          <p:cNvPr id="56" name="TextShape 8"/>
          <p:cNvSpPr txBox="1"/>
          <p:nvPr/>
        </p:nvSpPr>
        <p:spPr>
          <a:xfrm>
            <a:off x="5256000" y="1080000"/>
            <a:ext cx="432000" cy="288000"/>
          </a:xfrm>
          <a:prstGeom prst="rect">
            <a:avLst/>
          </a:prstGeom>
          <a:solidFill>
            <a:srgbClr val="FCC79B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Sí</a:t>
            </a:r>
          </a:p>
        </p:txBody>
      </p:sp>
      <p:sp>
        <p:nvSpPr>
          <p:cNvPr id="57" name="TextShape 9"/>
          <p:cNvSpPr txBox="1"/>
          <p:nvPr/>
        </p:nvSpPr>
        <p:spPr>
          <a:xfrm>
            <a:off x="1872000" y="684000"/>
            <a:ext cx="432000" cy="288000"/>
          </a:xfrm>
          <a:prstGeom prst="rect">
            <a:avLst/>
          </a:prstGeom>
          <a:solidFill>
            <a:srgbClr val="FCC79B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Sí</a:t>
            </a:r>
          </a:p>
        </p:txBody>
      </p:sp>
      <p:sp>
        <p:nvSpPr>
          <p:cNvPr id="58" name="TextShape 10">
            <a:hlinkClick r:id="rId4" action="ppaction://hlinksldjump"/>
          </p:cNvPr>
          <p:cNvSpPr txBox="1"/>
          <p:nvPr/>
        </p:nvSpPr>
        <p:spPr>
          <a:xfrm>
            <a:off x="6264000" y="1872000"/>
            <a:ext cx="3240000" cy="238320"/>
          </a:xfrm>
          <a:prstGeom prst="rect">
            <a:avLst/>
          </a:prstGeom>
          <a:solidFill>
            <a:srgbClr val="BCE4E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spc="-1" dirty="0"/>
              <a:t>¿</a:t>
            </a:r>
            <a:r>
              <a:rPr lang="ca-ES" sz="1050" spc="-1" dirty="0" err="1"/>
              <a:t>Tiene</a:t>
            </a:r>
            <a:r>
              <a:rPr lang="ca-ES" sz="1050" spc="-1" dirty="0"/>
              <a:t> </a:t>
            </a:r>
            <a:r>
              <a:rPr lang="ca-ES" sz="1050" spc="-1" dirty="0" err="1"/>
              <a:t>algún</a:t>
            </a:r>
            <a:r>
              <a:rPr lang="ca-ES" sz="1050" spc="-1" dirty="0"/>
              <a:t> </a:t>
            </a:r>
            <a:r>
              <a:rPr lang="ca-ES" sz="1050" spc="-1" dirty="0" err="1"/>
              <a:t>diagnóstico</a:t>
            </a:r>
            <a:r>
              <a:rPr lang="ca-ES" sz="1050" spc="-1" dirty="0"/>
              <a:t> </a:t>
            </a:r>
            <a:r>
              <a:rPr lang="ca-ES" sz="1050" spc="-1" dirty="0" err="1"/>
              <a:t>genético</a:t>
            </a:r>
            <a:r>
              <a:rPr lang="ca-ES" sz="1050" spc="-1" dirty="0"/>
              <a:t>?</a:t>
            </a:r>
            <a:endParaRPr lang="ca-ES" sz="1050" spc="-1" dirty="0"/>
          </a:p>
        </p:txBody>
      </p:sp>
      <p:sp>
        <p:nvSpPr>
          <p:cNvPr id="59" name="TextShape 11"/>
          <p:cNvSpPr txBox="1"/>
          <p:nvPr/>
        </p:nvSpPr>
        <p:spPr>
          <a:xfrm>
            <a:off x="7308000" y="1476000"/>
            <a:ext cx="432000" cy="288000"/>
          </a:xfrm>
          <a:prstGeom prst="rect">
            <a:avLst/>
          </a:prstGeom>
          <a:solidFill>
            <a:srgbClr val="FCC79B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No</a:t>
            </a:r>
          </a:p>
        </p:txBody>
      </p:sp>
      <p:sp>
        <p:nvSpPr>
          <p:cNvPr id="60" name="TextShape 12"/>
          <p:cNvSpPr txBox="1"/>
          <p:nvPr/>
        </p:nvSpPr>
        <p:spPr>
          <a:xfrm>
            <a:off x="5364000" y="1836000"/>
            <a:ext cx="432000" cy="288000"/>
          </a:xfrm>
          <a:prstGeom prst="rect">
            <a:avLst/>
          </a:prstGeom>
          <a:solidFill>
            <a:srgbClr val="FCC79B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Sí</a:t>
            </a:r>
          </a:p>
        </p:txBody>
      </p:sp>
      <p:sp>
        <p:nvSpPr>
          <p:cNvPr id="61" name="TextShape 13"/>
          <p:cNvSpPr txBox="1"/>
          <p:nvPr/>
        </p:nvSpPr>
        <p:spPr>
          <a:xfrm>
            <a:off x="3204000" y="1728000"/>
            <a:ext cx="1800000" cy="534240"/>
          </a:xfrm>
          <a:prstGeom prst="rect">
            <a:avLst/>
          </a:prstGeom>
          <a:solidFill>
            <a:srgbClr val="BCE4E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¿La revisión bibliográfica incluye los sintomas que presenta? </a:t>
            </a:r>
          </a:p>
        </p:txBody>
      </p:sp>
      <p:sp>
        <p:nvSpPr>
          <p:cNvPr id="62" name="Line 14"/>
          <p:cNvSpPr/>
          <p:nvPr/>
        </p:nvSpPr>
        <p:spPr>
          <a:xfrm>
            <a:off x="7560000" y="1366560"/>
            <a:ext cx="0" cy="10944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3" name="Line 15"/>
          <p:cNvSpPr/>
          <p:nvPr/>
        </p:nvSpPr>
        <p:spPr>
          <a:xfrm>
            <a:off x="7560000" y="1764000"/>
            <a:ext cx="0" cy="10800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4" name="TextShape 16"/>
          <p:cNvSpPr txBox="1"/>
          <p:nvPr/>
        </p:nvSpPr>
        <p:spPr>
          <a:xfrm>
            <a:off x="7308000" y="2304000"/>
            <a:ext cx="432000" cy="288000"/>
          </a:xfrm>
          <a:prstGeom prst="rect">
            <a:avLst/>
          </a:prstGeom>
          <a:solidFill>
            <a:srgbClr val="FCC79B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No</a:t>
            </a:r>
          </a:p>
        </p:txBody>
      </p:sp>
      <p:sp>
        <p:nvSpPr>
          <p:cNvPr id="65" name="Line 17"/>
          <p:cNvSpPr/>
          <p:nvPr/>
        </p:nvSpPr>
        <p:spPr>
          <a:xfrm>
            <a:off x="7560000" y="2110320"/>
            <a:ext cx="0" cy="19368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6" name="TextShape 18">
            <a:hlinkClick r:id="rId5" action="ppaction://hlinksldjump"/>
          </p:cNvPr>
          <p:cNvSpPr txBox="1"/>
          <p:nvPr/>
        </p:nvSpPr>
        <p:spPr>
          <a:xfrm>
            <a:off x="6264000" y="2781720"/>
            <a:ext cx="3240000" cy="386280"/>
          </a:xfrm>
          <a:prstGeom prst="rect">
            <a:avLst/>
          </a:prstGeom>
          <a:solidFill>
            <a:srgbClr val="BCE4E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es-ES" sz="1050" spc="-1" dirty="0"/>
              <a:t>¿Tiene </a:t>
            </a:r>
            <a:r>
              <a:rPr lang="es-ES" sz="1050" spc="-1" dirty="0" err="1"/>
              <a:t>alntecedentes</a:t>
            </a:r>
            <a:r>
              <a:rPr lang="es-ES" sz="1050" spc="-1" dirty="0"/>
              <a:t> de patología psiquiátrica o conductual con buena respuesta?</a:t>
            </a:r>
          </a:p>
          <a:p>
            <a:endParaRPr lang="ca-ES" sz="1050" b="0" strike="noStrike" spc="-1" dirty="0">
              <a:latin typeface="Arial"/>
            </a:endParaRPr>
          </a:p>
        </p:txBody>
      </p:sp>
      <p:sp>
        <p:nvSpPr>
          <p:cNvPr id="67" name="Line 19"/>
          <p:cNvSpPr/>
          <p:nvPr/>
        </p:nvSpPr>
        <p:spPr>
          <a:xfrm>
            <a:off x="7560000" y="2592000"/>
            <a:ext cx="0" cy="18000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68" name="TextShape 20"/>
          <p:cNvSpPr txBox="1"/>
          <p:nvPr/>
        </p:nvSpPr>
        <p:spPr>
          <a:xfrm>
            <a:off x="2520000" y="1836000"/>
            <a:ext cx="432000" cy="288000"/>
          </a:xfrm>
          <a:prstGeom prst="rect">
            <a:avLst/>
          </a:prstGeom>
          <a:solidFill>
            <a:srgbClr val="FCC79B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Sí</a:t>
            </a:r>
          </a:p>
        </p:txBody>
      </p:sp>
      <p:sp>
        <p:nvSpPr>
          <p:cNvPr id="69" name="TextShape 21"/>
          <p:cNvSpPr txBox="1"/>
          <p:nvPr/>
        </p:nvSpPr>
        <p:spPr>
          <a:xfrm>
            <a:off x="504000" y="1836360"/>
            <a:ext cx="1008000" cy="830160"/>
          </a:xfrm>
          <a:prstGeom prst="rect">
            <a:avLst/>
          </a:prstGeom>
          <a:solidFill>
            <a:srgbClr val="FFF68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Valor la instauración de  tratamientos  ensayados.</a:t>
            </a:r>
          </a:p>
        </p:txBody>
      </p:sp>
      <p:sp>
        <p:nvSpPr>
          <p:cNvPr id="70" name="Line 22"/>
          <p:cNvSpPr/>
          <p:nvPr/>
        </p:nvSpPr>
        <p:spPr>
          <a:xfrm flipH="1">
            <a:off x="2952000" y="1944000"/>
            <a:ext cx="252000" cy="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71" name="TextShape 23"/>
          <p:cNvSpPr txBox="1"/>
          <p:nvPr/>
        </p:nvSpPr>
        <p:spPr>
          <a:xfrm>
            <a:off x="3924000" y="2412000"/>
            <a:ext cx="432000" cy="288000"/>
          </a:xfrm>
          <a:prstGeom prst="rect">
            <a:avLst/>
          </a:prstGeom>
          <a:solidFill>
            <a:srgbClr val="FCC79B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No</a:t>
            </a:r>
          </a:p>
        </p:txBody>
      </p:sp>
      <p:sp>
        <p:nvSpPr>
          <p:cNvPr id="72" name="Line 24"/>
          <p:cNvSpPr/>
          <p:nvPr/>
        </p:nvSpPr>
        <p:spPr>
          <a:xfrm>
            <a:off x="4104000" y="2262240"/>
            <a:ext cx="0" cy="14976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73" name="TextShape 25"/>
          <p:cNvSpPr txBox="1"/>
          <p:nvPr/>
        </p:nvSpPr>
        <p:spPr>
          <a:xfrm>
            <a:off x="504000" y="2772360"/>
            <a:ext cx="1008000" cy="830160"/>
          </a:xfrm>
          <a:prstGeom prst="rect">
            <a:avLst/>
          </a:prstGeom>
          <a:solidFill>
            <a:srgbClr val="FFF68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Valorar reinstaurar último tratamiento efectivo.</a:t>
            </a:r>
          </a:p>
        </p:txBody>
      </p:sp>
      <p:sp>
        <p:nvSpPr>
          <p:cNvPr id="74" name="TextShape 26"/>
          <p:cNvSpPr txBox="1"/>
          <p:nvPr/>
        </p:nvSpPr>
        <p:spPr>
          <a:xfrm>
            <a:off x="3960000" y="2952000"/>
            <a:ext cx="432000" cy="288000"/>
          </a:xfrm>
          <a:prstGeom prst="rect">
            <a:avLst/>
          </a:prstGeom>
          <a:solidFill>
            <a:srgbClr val="FCC79B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Sí</a:t>
            </a:r>
          </a:p>
        </p:txBody>
      </p:sp>
      <p:sp>
        <p:nvSpPr>
          <p:cNvPr id="75" name="TextShape 27">
            <a:hlinkClick r:id="rId6" action="ppaction://hlinksldjump"/>
          </p:cNvPr>
          <p:cNvSpPr txBox="1"/>
          <p:nvPr/>
        </p:nvSpPr>
        <p:spPr>
          <a:xfrm>
            <a:off x="6264000" y="3888360"/>
            <a:ext cx="3240000" cy="386280"/>
          </a:xfrm>
          <a:prstGeom prst="rect">
            <a:avLst/>
          </a:prstGeom>
          <a:solidFill>
            <a:srgbClr val="BCE4E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es-ES" sz="1050" spc="-1" dirty="0"/>
              <a:t>¿La </a:t>
            </a:r>
            <a:r>
              <a:rPr lang="es-ES" sz="1050" spc="-1" dirty="0" err="1"/>
              <a:t>situacion</a:t>
            </a:r>
            <a:r>
              <a:rPr lang="es-ES" sz="1050" spc="-1" dirty="0"/>
              <a:t> puede considerarse como crítica para él u otros?</a:t>
            </a:r>
            <a:endParaRPr lang="es-ES" sz="1050" spc="-1" dirty="0"/>
          </a:p>
        </p:txBody>
      </p:sp>
      <p:sp>
        <p:nvSpPr>
          <p:cNvPr id="76" name="TextShape 28">
            <a:hlinkClick r:id="rId7" action="ppaction://hlinksldjump"/>
          </p:cNvPr>
          <p:cNvSpPr txBox="1"/>
          <p:nvPr/>
        </p:nvSpPr>
        <p:spPr>
          <a:xfrm>
            <a:off x="504000" y="3708360"/>
            <a:ext cx="1008000" cy="682200"/>
          </a:xfrm>
          <a:prstGeom prst="rect">
            <a:avLst/>
          </a:prstGeom>
          <a:solidFill>
            <a:srgbClr val="FFF68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spc="-1" dirty="0"/>
              <a:t>Valorar derivar a </a:t>
            </a:r>
            <a:r>
              <a:rPr lang="ca-ES" sz="1050" spc="-1" dirty="0" err="1"/>
              <a:t>U.psiquiatría</a:t>
            </a:r>
            <a:r>
              <a:rPr lang="ca-ES" sz="1050" spc="-1" dirty="0" smtClean="0"/>
              <a:t>.</a:t>
            </a:r>
            <a:endParaRPr lang="ca-ES" sz="1050" spc="-1" dirty="0"/>
          </a:p>
        </p:txBody>
      </p:sp>
      <p:sp>
        <p:nvSpPr>
          <p:cNvPr id="77" name="TextShape 29"/>
          <p:cNvSpPr txBox="1"/>
          <p:nvPr/>
        </p:nvSpPr>
        <p:spPr>
          <a:xfrm>
            <a:off x="504000" y="2772360"/>
            <a:ext cx="1008000" cy="830160"/>
          </a:xfrm>
          <a:prstGeom prst="rect">
            <a:avLst/>
          </a:prstGeom>
          <a:solidFill>
            <a:srgbClr val="FFF68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Valorar reinstaurar último tratamiento efectivo.</a:t>
            </a:r>
          </a:p>
        </p:txBody>
      </p:sp>
      <p:sp>
        <p:nvSpPr>
          <p:cNvPr id="78" name="TextShape 30"/>
          <p:cNvSpPr txBox="1"/>
          <p:nvPr/>
        </p:nvSpPr>
        <p:spPr>
          <a:xfrm>
            <a:off x="504000" y="2772360"/>
            <a:ext cx="1008000" cy="830160"/>
          </a:xfrm>
          <a:prstGeom prst="rect">
            <a:avLst/>
          </a:prstGeom>
          <a:solidFill>
            <a:srgbClr val="FFF68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Valorar reinstaurar último tratamiento efectivo.</a:t>
            </a:r>
          </a:p>
        </p:txBody>
      </p:sp>
      <p:sp>
        <p:nvSpPr>
          <p:cNvPr id="79" name="TextShape 31"/>
          <p:cNvSpPr txBox="1"/>
          <p:nvPr/>
        </p:nvSpPr>
        <p:spPr>
          <a:xfrm>
            <a:off x="3960000" y="3852000"/>
            <a:ext cx="432000" cy="288000"/>
          </a:xfrm>
          <a:prstGeom prst="rect">
            <a:avLst/>
          </a:prstGeom>
          <a:solidFill>
            <a:srgbClr val="FCC79B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Sí</a:t>
            </a:r>
          </a:p>
        </p:txBody>
      </p:sp>
      <p:sp>
        <p:nvSpPr>
          <p:cNvPr id="80" name="TextShape 32"/>
          <p:cNvSpPr txBox="1"/>
          <p:nvPr/>
        </p:nvSpPr>
        <p:spPr>
          <a:xfrm>
            <a:off x="7308000" y="3384000"/>
            <a:ext cx="432000" cy="288000"/>
          </a:xfrm>
          <a:prstGeom prst="rect">
            <a:avLst/>
          </a:prstGeom>
          <a:solidFill>
            <a:srgbClr val="FCC79B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No</a:t>
            </a:r>
          </a:p>
        </p:txBody>
      </p:sp>
      <p:sp>
        <p:nvSpPr>
          <p:cNvPr id="81" name="TextShape 33">
            <a:hlinkClick r:id="rId8" action="ppaction://hlinksldjump"/>
          </p:cNvPr>
          <p:cNvSpPr txBox="1"/>
          <p:nvPr/>
        </p:nvSpPr>
        <p:spPr>
          <a:xfrm>
            <a:off x="6264000" y="4860720"/>
            <a:ext cx="3240000" cy="386280"/>
          </a:xfrm>
          <a:prstGeom prst="rect">
            <a:avLst/>
          </a:prstGeom>
          <a:solidFill>
            <a:srgbClr val="FFF68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es-ES" sz="1050" spc="-1" dirty="0"/>
              <a:t>Iniciar valoración psicopatológica, </a:t>
            </a:r>
            <a:r>
              <a:rPr lang="es-ES" sz="1050" spc="-1" dirty="0" err="1"/>
              <a:t>scatter</a:t>
            </a:r>
            <a:r>
              <a:rPr lang="es-ES" sz="1050" spc="-1" dirty="0"/>
              <a:t> </a:t>
            </a:r>
            <a:r>
              <a:rPr lang="es-ES" sz="1050" spc="-1" dirty="0" err="1"/>
              <a:t>plot</a:t>
            </a:r>
            <a:r>
              <a:rPr lang="es-ES" sz="1050" spc="-1" dirty="0"/>
              <a:t>, análisis de motivadores y reforzadores...</a:t>
            </a:r>
          </a:p>
          <a:p>
            <a:endParaRPr lang="ca-ES" sz="1050" b="0" strike="noStrike" spc="-1" dirty="0">
              <a:latin typeface="Arial"/>
            </a:endParaRPr>
          </a:p>
        </p:txBody>
      </p:sp>
      <p:sp>
        <p:nvSpPr>
          <p:cNvPr id="82" name="TextShape 34"/>
          <p:cNvSpPr txBox="1"/>
          <p:nvPr/>
        </p:nvSpPr>
        <p:spPr>
          <a:xfrm>
            <a:off x="7308000" y="4428000"/>
            <a:ext cx="432000" cy="288000"/>
          </a:xfrm>
          <a:prstGeom prst="rect">
            <a:avLst/>
          </a:prstGeom>
          <a:solidFill>
            <a:srgbClr val="FCC79B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No</a:t>
            </a:r>
          </a:p>
        </p:txBody>
      </p:sp>
      <p:sp>
        <p:nvSpPr>
          <p:cNvPr id="83" name="Line 35"/>
          <p:cNvSpPr/>
          <p:nvPr/>
        </p:nvSpPr>
        <p:spPr>
          <a:xfrm>
            <a:off x="7488000" y="4274640"/>
            <a:ext cx="0" cy="15336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84" name="Line 36"/>
          <p:cNvSpPr/>
          <p:nvPr/>
        </p:nvSpPr>
        <p:spPr>
          <a:xfrm>
            <a:off x="7488000" y="4716000"/>
            <a:ext cx="0" cy="14472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85" name="Line 37"/>
          <p:cNvSpPr/>
          <p:nvPr/>
        </p:nvSpPr>
        <p:spPr>
          <a:xfrm>
            <a:off x="7560000" y="3158280"/>
            <a:ext cx="0" cy="22572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86" name="Line 38"/>
          <p:cNvSpPr/>
          <p:nvPr/>
        </p:nvSpPr>
        <p:spPr>
          <a:xfrm>
            <a:off x="7560000" y="3672000"/>
            <a:ext cx="0" cy="21636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87" name="TextShape 39"/>
          <p:cNvSpPr txBox="1"/>
          <p:nvPr/>
        </p:nvSpPr>
        <p:spPr>
          <a:xfrm>
            <a:off x="504000" y="4716000"/>
            <a:ext cx="1800000" cy="534240"/>
          </a:xfrm>
          <a:prstGeom prst="rect">
            <a:avLst/>
          </a:prstGeom>
          <a:solidFill>
            <a:srgbClr val="BCE4E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¿La respuesta al tratamiento pautado  ha sido?</a:t>
            </a:r>
          </a:p>
        </p:txBody>
      </p:sp>
      <p:sp>
        <p:nvSpPr>
          <p:cNvPr id="88" name="Line 40"/>
          <p:cNvSpPr/>
          <p:nvPr/>
        </p:nvSpPr>
        <p:spPr>
          <a:xfrm>
            <a:off x="144000" y="2232000"/>
            <a:ext cx="0" cy="266400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89" name="TextShape 41"/>
          <p:cNvSpPr txBox="1"/>
          <p:nvPr/>
        </p:nvSpPr>
        <p:spPr>
          <a:xfrm>
            <a:off x="2736000" y="4788000"/>
            <a:ext cx="648000" cy="386280"/>
          </a:xfrm>
          <a:prstGeom prst="rect">
            <a:avLst/>
          </a:prstGeom>
          <a:solidFill>
            <a:srgbClr val="FCC79B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Buena.</a:t>
            </a:r>
          </a:p>
          <a:p>
            <a:endParaRPr lang="ca-ES" sz="1050" b="0" strike="noStrike" spc="-1">
              <a:latin typeface="Arial"/>
            </a:endParaRPr>
          </a:p>
        </p:txBody>
      </p:sp>
      <p:sp>
        <p:nvSpPr>
          <p:cNvPr id="90" name="TextShape 42"/>
          <p:cNvSpPr txBox="1"/>
          <p:nvPr/>
        </p:nvSpPr>
        <p:spPr>
          <a:xfrm>
            <a:off x="4608000" y="4788000"/>
            <a:ext cx="936000" cy="534240"/>
          </a:xfrm>
          <a:prstGeom prst="rect">
            <a:avLst/>
          </a:prstGeom>
          <a:solidFill>
            <a:srgbClr val="FCC79B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Insuficiente.</a:t>
            </a:r>
          </a:p>
          <a:p>
            <a:endParaRPr lang="ca-ES" sz="1050" b="0" strike="noStrike" spc="-1">
              <a:latin typeface="Arial"/>
            </a:endParaRPr>
          </a:p>
        </p:txBody>
      </p:sp>
      <p:sp>
        <p:nvSpPr>
          <p:cNvPr id="91" name="Line 43"/>
          <p:cNvSpPr/>
          <p:nvPr/>
        </p:nvSpPr>
        <p:spPr>
          <a:xfrm>
            <a:off x="2304000" y="4896000"/>
            <a:ext cx="432000" cy="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2" name="Line 44"/>
          <p:cNvSpPr/>
          <p:nvPr/>
        </p:nvSpPr>
        <p:spPr>
          <a:xfrm flipV="1">
            <a:off x="1728000" y="4392000"/>
            <a:ext cx="0" cy="32400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3" name="Line 45"/>
          <p:cNvSpPr/>
          <p:nvPr/>
        </p:nvSpPr>
        <p:spPr>
          <a:xfrm>
            <a:off x="1728000" y="4392000"/>
            <a:ext cx="3456000" cy="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4" name="Line 46"/>
          <p:cNvSpPr/>
          <p:nvPr/>
        </p:nvSpPr>
        <p:spPr>
          <a:xfrm>
            <a:off x="3024000" y="5174280"/>
            <a:ext cx="0" cy="44172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5" name="Line 47"/>
          <p:cNvSpPr/>
          <p:nvPr/>
        </p:nvSpPr>
        <p:spPr>
          <a:xfrm>
            <a:off x="7056000" y="5247000"/>
            <a:ext cx="0" cy="423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6" name="Line 48"/>
          <p:cNvSpPr/>
          <p:nvPr/>
        </p:nvSpPr>
        <p:spPr>
          <a:xfrm flipH="1">
            <a:off x="2664000" y="1152000"/>
            <a:ext cx="756000" cy="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7" name="Line 49"/>
          <p:cNvSpPr/>
          <p:nvPr/>
        </p:nvSpPr>
        <p:spPr>
          <a:xfrm>
            <a:off x="2664000" y="1152000"/>
            <a:ext cx="0" cy="4464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8" name="Line 50"/>
          <p:cNvSpPr/>
          <p:nvPr/>
        </p:nvSpPr>
        <p:spPr>
          <a:xfrm>
            <a:off x="4752000" y="602280"/>
            <a:ext cx="0" cy="18972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99" name="Line 51"/>
          <p:cNvSpPr/>
          <p:nvPr/>
        </p:nvSpPr>
        <p:spPr>
          <a:xfrm>
            <a:off x="4752000" y="792000"/>
            <a:ext cx="720000" cy="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0" name="Line 52"/>
          <p:cNvSpPr/>
          <p:nvPr/>
        </p:nvSpPr>
        <p:spPr>
          <a:xfrm flipH="1">
            <a:off x="2304000" y="792000"/>
            <a:ext cx="2448000" cy="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1" name="Line 53"/>
          <p:cNvSpPr/>
          <p:nvPr/>
        </p:nvSpPr>
        <p:spPr>
          <a:xfrm>
            <a:off x="5904000" y="792000"/>
            <a:ext cx="324000" cy="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2" name="Line 54"/>
          <p:cNvSpPr/>
          <p:nvPr/>
        </p:nvSpPr>
        <p:spPr>
          <a:xfrm flipH="1">
            <a:off x="1512000" y="972000"/>
            <a:ext cx="360000" cy="252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3" name="Line 55"/>
          <p:cNvSpPr/>
          <p:nvPr/>
        </p:nvSpPr>
        <p:spPr>
          <a:xfrm flipH="1">
            <a:off x="5688000" y="1224000"/>
            <a:ext cx="540000" cy="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4" name="Line 56"/>
          <p:cNvSpPr/>
          <p:nvPr/>
        </p:nvSpPr>
        <p:spPr>
          <a:xfrm flipH="1">
            <a:off x="4752000" y="1224000"/>
            <a:ext cx="504000" cy="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5" name="Line 57">
            <a:hlinkClick r:id="rId5" action="ppaction://hlinksldjump"/>
          </p:cNvPr>
          <p:cNvSpPr/>
          <p:nvPr/>
        </p:nvSpPr>
        <p:spPr>
          <a:xfrm flipH="1">
            <a:off x="5760000" y="1872000"/>
            <a:ext cx="504000" cy="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6" name="Line 58"/>
          <p:cNvSpPr/>
          <p:nvPr/>
        </p:nvSpPr>
        <p:spPr>
          <a:xfrm flipH="1">
            <a:off x="5004000" y="2016000"/>
            <a:ext cx="360000" cy="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7" name="Line 59"/>
          <p:cNvSpPr/>
          <p:nvPr/>
        </p:nvSpPr>
        <p:spPr>
          <a:xfrm flipH="1">
            <a:off x="1512000" y="2016000"/>
            <a:ext cx="1008000" cy="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8" name="Line 60"/>
          <p:cNvSpPr/>
          <p:nvPr/>
        </p:nvSpPr>
        <p:spPr>
          <a:xfrm>
            <a:off x="4356000" y="2700000"/>
            <a:ext cx="1908000" cy="72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09" name="Line 61"/>
          <p:cNvSpPr/>
          <p:nvPr/>
        </p:nvSpPr>
        <p:spPr>
          <a:xfrm flipH="1">
            <a:off x="4392000" y="3158280"/>
            <a:ext cx="1872000" cy="972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10" name="Line 62"/>
          <p:cNvSpPr/>
          <p:nvPr/>
        </p:nvSpPr>
        <p:spPr>
          <a:xfrm flipH="1">
            <a:off x="1512000" y="3096000"/>
            <a:ext cx="2448000" cy="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11" name="Line 63"/>
          <p:cNvSpPr/>
          <p:nvPr/>
        </p:nvSpPr>
        <p:spPr>
          <a:xfrm flipH="1">
            <a:off x="4392000" y="3960000"/>
            <a:ext cx="1872000" cy="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12" name="Line 64"/>
          <p:cNvSpPr/>
          <p:nvPr/>
        </p:nvSpPr>
        <p:spPr>
          <a:xfrm flipH="1" flipV="1">
            <a:off x="1512000" y="3960000"/>
            <a:ext cx="2448000" cy="72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13" name="Line 65"/>
          <p:cNvSpPr/>
          <p:nvPr/>
        </p:nvSpPr>
        <p:spPr>
          <a:xfrm flipH="1">
            <a:off x="144000" y="2232000"/>
            <a:ext cx="360000" cy="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14" name="Line 66"/>
          <p:cNvSpPr/>
          <p:nvPr/>
        </p:nvSpPr>
        <p:spPr>
          <a:xfrm flipH="1">
            <a:off x="144000" y="3168000"/>
            <a:ext cx="360000" cy="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15" name="Line 67"/>
          <p:cNvSpPr/>
          <p:nvPr/>
        </p:nvSpPr>
        <p:spPr>
          <a:xfrm flipH="1">
            <a:off x="144000" y="4032000"/>
            <a:ext cx="360000" cy="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16" name="Line 68"/>
          <p:cNvSpPr/>
          <p:nvPr/>
        </p:nvSpPr>
        <p:spPr>
          <a:xfrm>
            <a:off x="144000" y="4896000"/>
            <a:ext cx="360000" cy="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17" name="Line 69"/>
          <p:cNvSpPr/>
          <p:nvPr/>
        </p:nvSpPr>
        <p:spPr>
          <a:xfrm>
            <a:off x="5184000" y="4392000"/>
            <a:ext cx="0" cy="396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18" name="Line 70"/>
          <p:cNvSpPr/>
          <p:nvPr/>
        </p:nvSpPr>
        <p:spPr>
          <a:xfrm>
            <a:off x="5544000" y="5040000"/>
            <a:ext cx="720000" cy="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19" name="Line 71"/>
          <p:cNvSpPr/>
          <p:nvPr/>
        </p:nvSpPr>
        <p:spPr>
          <a:xfrm flipH="1">
            <a:off x="3816000" y="1620000"/>
            <a:ext cx="72000" cy="4050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TextShape 1">
            <a:hlinkClick r:id="rId2" action="ppaction://hlinksldjump"/>
          </p:cNvPr>
          <p:cNvSpPr txBox="1"/>
          <p:nvPr/>
        </p:nvSpPr>
        <p:spPr>
          <a:xfrm>
            <a:off x="5400000" y="360720"/>
            <a:ext cx="3240000" cy="386280"/>
          </a:xfrm>
          <a:prstGeom prst="rect">
            <a:avLst/>
          </a:prstGeom>
          <a:solidFill>
            <a:srgbClr val="FFF68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es-ES" sz="1050" spc="-1" dirty="0"/>
              <a:t>Iniciar valoración psicopatológica, </a:t>
            </a:r>
            <a:r>
              <a:rPr lang="es-ES" sz="1050" spc="-1" dirty="0" err="1"/>
              <a:t>scatter</a:t>
            </a:r>
            <a:r>
              <a:rPr lang="es-ES" sz="1050" spc="-1" dirty="0"/>
              <a:t> </a:t>
            </a:r>
            <a:r>
              <a:rPr lang="es-ES" sz="1050" spc="-1" dirty="0" err="1"/>
              <a:t>plot</a:t>
            </a:r>
            <a:r>
              <a:rPr lang="es-ES" sz="1050" spc="-1" dirty="0"/>
              <a:t>, análisis de motivadores y reforzadores...</a:t>
            </a:r>
          </a:p>
          <a:p>
            <a:endParaRPr lang="ca-ES" sz="1050" b="0" strike="noStrike" spc="-1" dirty="0">
              <a:latin typeface="Arial"/>
            </a:endParaRPr>
          </a:p>
        </p:txBody>
      </p:sp>
      <p:sp>
        <p:nvSpPr>
          <p:cNvPr id="121" name="TextShape 2"/>
          <p:cNvSpPr txBox="1"/>
          <p:nvPr/>
        </p:nvSpPr>
        <p:spPr>
          <a:xfrm>
            <a:off x="504000" y="324000"/>
            <a:ext cx="1800000" cy="534240"/>
          </a:xfrm>
          <a:prstGeom prst="rect">
            <a:avLst/>
          </a:prstGeom>
          <a:solidFill>
            <a:srgbClr val="BCE4E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¿La respuesta al tratamiento pautado  ha sido?</a:t>
            </a:r>
          </a:p>
        </p:txBody>
      </p:sp>
      <p:sp>
        <p:nvSpPr>
          <p:cNvPr id="122" name="TextShape 3"/>
          <p:cNvSpPr txBox="1"/>
          <p:nvPr/>
        </p:nvSpPr>
        <p:spPr>
          <a:xfrm>
            <a:off x="2736000" y="396000"/>
            <a:ext cx="648000" cy="386280"/>
          </a:xfrm>
          <a:prstGeom prst="rect">
            <a:avLst/>
          </a:prstGeom>
          <a:solidFill>
            <a:srgbClr val="FCC79B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Buena.</a:t>
            </a:r>
          </a:p>
          <a:p>
            <a:endParaRPr lang="ca-ES" sz="1050" b="0" strike="noStrike" spc="-1">
              <a:latin typeface="Arial"/>
            </a:endParaRPr>
          </a:p>
        </p:txBody>
      </p:sp>
      <p:sp>
        <p:nvSpPr>
          <p:cNvPr id="123" name="TextShape 4"/>
          <p:cNvSpPr txBox="1"/>
          <p:nvPr/>
        </p:nvSpPr>
        <p:spPr>
          <a:xfrm>
            <a:off x="540000" y="1441080"/>
            <a:ext cx="3240000" cy="386280"/>
          </a:xfrm>
          <a:prstGeom prst="rect">
            <a:avLst/>
          </a:prstGeom>
          <a:solidFill>
            <a:srgbClr val="FFF68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Continuar tratamiento y seguimiento psiquiátrico. Antes del año valorar reducción o retirada.</a:t>
            </a:r>
          </a:p>
        </p:txBody>
      </p:sp>
      <p:sp>
        <p:nvSpPr>
          <p:cNvPr id="124" name="TextShape 5"/>
          <p:cNvSpPr txBox="1"/>
          <p:nvPr/>
        </p:nvSpPr>
        <p:spPr>
          <a:xfrm>
            <a:off x="540000" y="2449440"/>
            <a:ext cx="1476000" cy="790560"/>
          </a:xfrm>
          <a:prstGeom prst="rect">
            <a:avLst/>
          </a:prstGeom>
          <a:solidFill>
            <a:srgbClr val="FFF68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Monitorización efectos secundarios.</a:t>
            </a:r>
          </a:p>
        </p:txBody>
      </p:sp>
      <p:sp>
        <p:nvSpPr>
          <p:cNvPr id="125" name="TextShape 6"/>
          <p:cNvSpPr txBox="1"/>
          <p:nvPr/>
        </p:nvSpPr>
        <p:spPr>
          <a:xfrm>
            <a:off x="4428000" y="1189440"/>
            <a:ext cx="1476000" cy="970560"/>
          </a:xfrm>
          <a:prstGeom prst="rect">
            <a:avLst/>
          </a:prstGeom>
          <a:solidFill>
            <a:srgbClr val="FFF68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El análisi hace pensar se trata de una trastorno de conducta.</a:t>
            </a:r>
          </a:p>
        </p:txBody>
      </p:sp>
      <p:sp>
        <p:nvSpPr>
          <p:cNvPr id="126" name="TextShape 7"/>
          <p:cNvSpPr txBox="1"/>
          <p:nvPr/>
        </p:nvSpPr>
        <p:spPr>
          <a:xfrm>
            <a:off x="540000" y="2449440"/>
            <a:ext cx="1476000" cy="830160"/>
          </a:xfrm>
          <a:prstGeom prst="rect">
            <a:avLst/>
          </a:prstGeom>
          <a:solidFill>
            <a:srgbClr val="CE181E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Monitorización efectos secundarios siempre que haya tratamiento psicofarmacológico.</a:t>
            </a:r>
          </a:p>
        </p:txBody>
      </p:sp>
      <p:sp>
        <p:nvSpPr>
          <p:cNvPr id="127" name="TextShape 8"/>
          <p:cNvSpPr txBox="1"/>
          <p:nvPr/>
        </p:nvSpPr>
        <p:spPr>
          <a:xfrm>
            <a:off x="7884000" y="1189440"/>
            <a:ext cx="1476000" cy="970560"/>
          </a:xfrm>
          <a:prstGeom prst="rect">
            <a:avLst/>
          </a:prstGeom>
          <a:solidFill>
            <a:srgbClr val="FFF68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El análisi hace pensar se trata de patología psiquiátrica.</a:t>
            </a:r>
          </a:p>
        </p:txBody>
      </p:sp>
      <p:sp>
        <p:nvSpPr>
          <p:cNvPr id="128" name="TextShape 9"/>
          <p:cNvSpPr txBox="1"/>
          <p:nvPr/>
        </p:nvSpPr>
        <p:spPr>
          <a:xfrm>
            <a:off x="6156000" y="1189440"/>
            <a:ext cx="1476000" cy="978120"/>
          </a:xfrm>
          <a:prstGeom prst="rect">
            <a:avLst/>
          </a:prstGeom>
          <a:solidFill>
            <a:srgbClr val="FFF68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No se puede establecer si es un problema psiquiátrico o conductual. Puden coexistir ambas causas.</a:t>
            </a:r>
          </a:p>
        </p:txBody>
      </p:sp>
      <p:sp>
        <p:nvSpPr>
          <p:cNvPr id="129" name="TextShape 10"/>
          <p:cNvSpPr txBox="1"/>
          <p:nvPr/>
        </p:nvSpPr>
        <p:spPr>
          <a:xfrm>
            <a:off x="3600000" y="324720"/>
            <a:ext cx="1332000" cy="755640"/>
          </a:xfrm>
          <a:prstGeom prst="rect">
            <a:avLst/>
          </a:prstGeom>
          <a:solidFill>
            <a:srgbClr val="FFF68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Soporte emocional. Valorar farmacología de apoyo.</a:t>
            </a:r>
          </a:p>
        </p:txBody>
      </p:sp>
      <p:sp>
        <p:nvSpPr>
          <p:cNvPr id="130" name="TextShape 11"/>
          <p:cNvSpPr txBox="1"/>
          <p:nvPr/>
        </p:nvSpPr>
        <p:spPr>
          <a:xfrm>
            <a:off x="3384000" y="1980360"/>
            <a:ext cx="900000" cy="534240"/>
          </a:xfrm>
          <a:prstGeom prst="rect">
            <a:avLst/>
          </a:prstGeom>
          <a:solidFill>
            <a:srgbClr val="FCC79B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Mala respuesta.</a:t>
            </a:r>
          </a:p>
        </p:txBody>
      </p:sp>
      <p:sp>
        <p:nvSpPr>
          <p:cNvPr id="131" name="Line 12"/>
          <p:cNvSpPr/>
          <p:nvPr/>
        </p:nvSpPr>
        <p:spPr>
          <a:xfrm flipV="1">
            <a:off x="4248000" y="144000"/>
            <a:ext cx="0" cy="18072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2" name="Line 13"/>
          <p:cNvSpPr/>
          <p:nvPr/>
        </p:nvSpPr>
        <p:spPr>
          <a:xfrm flipH="1">
            <a:off x="1440000" y="144000"/>
            <a:ext cx="2808000" cy="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3" name="Line 14"/>
          <p:cNvSpPr/>
          <p:nvPr/>
        </p:nvSpPr>
        <p:spPr>
          <a:xfrm>
            <a:off x="1368000" y="858240"/>
            <a:ext cx="0" cy="36576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4" name="Line 15"/>
          <p:cNvSpPr/>
          <p:nvPr/>
        </p:nvSpPr>
        <p:spPr>
          <a:xfrm>
            <a:off x="1368000" y="1224000"/>
            <a:ext cx="2520000" cy="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5" name="Line 16"/>
          <p:cNvSpPr/>
          <p:nvPr/>
        </p:nvSpPr>
        <p:spPr>
          <a:xfrm flipV="1">
            <a:off x="4176000" y="1152000"/>
            <a:ext cx="0" cy="82836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6" name="Line 17"/>
          <p:cNvSpPr/>
          <p:nvPr/>
        </p:nvSpPr>
        <p:spPr>
          <a:xfrm>
            <a:off x="4176000" y="1152000"/>
            <a:ext cx="1080000" cy="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7" name="Line 18"/>
          <p:cNvSpPr/>
          <p:nvPr/>
        </p:nvSpPr>
        <p:spPr>
          <a:xfrm flipV="1">
            <a:off x="5256000" y="216000"/>
            <a:ext cx="0" cy="93600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8" name="Line 19"/>
          <p:cNvSpPr/>
          <p:nvPr/>
        </p:nvSpPr>
        <p:spPr>
          <a:xfrm>
            <a:off x="5256000" y="216000"/>
            <a:ext cx="504000" cy="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39" name="TextShape 20"/>
          <p:cNvSpPr txBox="1"/>
          <p:nvPr/>
        </p:nvSpPr>
        <p:spPr>
          <a:xfrm>
            <a:off x="4428000" y="2629440"/>
            <a:ext cx="1476000" cy="970560"/>
          </a:xfrm>
          <a:prstGeom prst="rect">
            <a:avLst/>
          </a:prstGeom>
          <a:solidFill>
            <a:srgbClr val="FFF68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Establecer, iniciar i monitorizar plan de intervención.</a:t>
            </a:r>
          </a:p>
        </p:txBody>
      </p:sp>
      <p:sp>
        <p:nvSpPr>
          <p:cNvPr id="140" name="TextShape 21"/>
          <p:cNvSpPr txBox="1"/>
          <p:nvPr/>
        </p:nvSpPr>
        <p:spPr>
          <a:xfrm>
            <a:off x="7920000" y="2629440"/>
            <a:ext cx="1476000" cy="970560"/>
          </a:xfrm>
          <a:prstGeom prst="rect">
            <a:avLst/>
          </a:prstGeom>
          <a:solidFill>
            <a:srgbClr val="FFF68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Establecer, iniciar i monitorizar tratamiento farmacológico etiológico.</a:t>
            </a:r>
          </a:p>
        </p:txBody>
      </p:sp>
      <p:sp>
        <p:nvSpPr>
          <p:cNvPr id="141" name="TextShape 22"/>
          <p:cNvSpPr txBox="1"/>
          <p:nvPr/>
        </p:nvSpPr>
        <p:spPr>
          <a:xfrm>
            <a:off x="6192000" y="2629440"/>
            <a:ext cx="1476000" cy="978120"/>
          </a:xfrm>
          <a:prstGeom prst="rect">
            <a:avLst/>
          </a:prstGeom>
          <a:solidFill>
            <a:srgbClr val="FFF68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Establecer, iniciar i monitorizar tratamiento farmacológico sintomatológico y plan de intervención.</a:t>
            </a:r>
          </a:p>
        </p:txBody>
      </p:sp>
      <p:sp>
        <p:nvSpPr>
          <p:cNvPr id="142" name="TextShape 23"/>
          <p:cNvSpPr txBox="1"/>
          <p:nvPr/>
        </p:nvSpPr>
        <p:spPr>
          <a:xfrm>
            <a:off x="6048000" y="3780000"/>
            <a:ext cx="1800000" cy="978120"/>
          </a:xfrm>
          <a:prstGeom prst="rect">
            <a:avLst/>
          </a:prstGeom>
          <a:solidFill>
            <a:srgbClr val="BCE4E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¿La respuesta al plan/tratamiento ha sido, tras distintos reajustes y instaurada la contención mecánica i/o farmacológica?</a:t>
            </a:r>
          </a:p>
        </p:txBody>
      </p:sp>
      <p:sp>
        <p:nvSpPr>
          <p:cNvPr id="143" name="Line 24"/>
          <p:cNvSpPr/>
          <p:nvPr/>
        </p:nvSpPr>
        <p:spPr>
          <a:xfrm>
            <a:off x="5112000" y="3600000"/>
            <a:ext cx="0" cy="57600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4" name="Line 25"/>
          <p:cNvSpPr/>
          <p:nvPr/>
        </p:nvSpPr>
        <p:spPr>
          <a:xfrm>
            <a:off x="8712000" y="3600000"/>
            <a:ext cx="0" cy="50400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5" name="TextShape 26"/>
          <p:cNvSpPr txBox="1"/>
          <p:nvPr/>
        </p:nvSpPr>
        <p:spPr>
          <a:xfrm>
            <a:off x="5292000" y="4788360"/>
            <a:ext cx="900000" cy="534240"/>
          </a:xfrm>
          <a:prstGeom prst="rect">
            <a:avLst/>
          </a:prstGeom>
          <a:solidFill>
            <a:srgbClr val="FCC79B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Buena respuesta.</a:t>
            </a:r>
          </a:p>
        </p:txBody>
      </p:sp>
      <p:sp>
        <p:nvSpPr>
          <p:cNvPr id="146" name="Line 27"/>
          <p:cNvSpPr/>
          <p:nvPr/>
        </p:nvSpPr>
        <p:spPr>
          <a:xfrm>
            <a:off x="2304000" y="576000"/>
            <a:ext cx="432000" cy="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7" name="Line 28"/>
          <p:cNvSpPr/>
          <p:nvPr/>
        </p:nvSpPr>
        <p:spPr>
          <a:xfrm>
            <a:off x="1440000" y="144000"/>
            <a:ext cx="0" cy="180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8" name="Line 29"/>
          <p:cNvSpPr/>
          <p:nvPr/>
        </p:nvSpPr>
        <p:spPr>
          <a:xfrm>
            <a:off x="2952000" y="782280"/>
            <a:ext cx="0" cy="6588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49" name="Line 30"/>
          <p:cNvSpPr/>
          <p:nvPr/>
        </p:nvSpPr>
        <p:spPr>
          <a:xfrm>
            <a:off x="3888000" y="1224000"/>
            <a:ext cx="0" cy="75636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50" name="Line 31"/>
          <p:cNvSpPr/>
          <p:nvPr/>
        </p:nvSpPr>
        <p:spPr>
          <a:xfrm>
            <a:off x="5760000" y="216000"/>
            <a:ext cx="0" cy="14472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51" name="Line 32"/>
          <p:cNvSpPr/>
          <p:nvPr/>
        </p:nvSpPr>
        <p:spPr>
          <a:xfrm flipH="1">
            <a:off x="5616000" y="747000"/>
            <a:ext cx="1008000" cy="44244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52" name="Line 33"/>
          <p:cNvSpPr/>
          <p:nvPr/>
        </p:nvSpPr>
        <p:spPr>
          <a:xfrm>
            <a:off x="6624000" y="747000"/>
            <a:ext cx="0" cy="44244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53" name="Line 34"/>
          <p:cNvSpPr/>
          <p:nvPr/>
        </p:nvSpPr>
        <p:spPr>
          <a:xfrm>
            <a:off x="6624000" y="747000"/>
            <a:ext cx="1440000" cy="44244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54" name="Line 35"/>
          <p:cNvSpPr/>
          <p:nvPr/>
        </p:nvSpPr>
        <p:spPr>
          <a:xfrm>
            <a:off x="5112000" y="2160000"/>
            <a:ext cx="0" cy="46944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55" name="Line 36"/>
          <p:cNvSpPr/>
          <p:nvPr/>
        </p:nvSpPr>
        <p:spPr>
          <a:xfrm>
            <a:off x="6840000" y="2167560"/>
            <a:ext cx="0" cy="46188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56" name="Line 37"/>
          <p:cNvSpPr/>
          <p:nvPr/>
        </p:nvSpPr>
        <p:spPr>
          <a:xfrm>
            <a:off x="8568000" y="2160000"/>
            <a:ext cx="0" cy="50400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57" name="Line 38"/>
          <p:cNvSpPr/>
          <p:nvPr/>
        </p:nvSpPr>
        <p:spPr>
          <a:xfrm>
            <a:off x="5112000" y="4176000"/>
            <a:ext cx="936000" cy="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58" name="Line 39"/>
          <p:cNvSpPr/>
          <p:nvPr/>
        </p:nvSpPr>
        <p:spPr>
          <a:xfrm>
            <a:off x="6840000" y="3607560"/>
            <a:ext cx="0" cy="17244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59" name="Line 40"/>
          <p:cNvSpPr/>
          <p:nvPr/>
        </p:nvSpPr>
        <p:spPr>
          <a:xfrm flipH="1">
            <a:off x="7776000" y="4104000"/>
            <a:ext cx="936000" cy="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0" name="Line 41"/>
          <p:cNvSpPr/>
          <p:nvPr/>
        </p:nvSpPr>
        <p:spPr>
          <a:xfrm flipH="1">
            <a:off x="6192000" y="5040000"/>
            <a:ext cx="720000" cy="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1" name="Line 42"/>
          <p:cNvSpPr/>
          <p:nvPr/>
        </p:nvSpPr>
        <p:spPr>
          <a:xfrm flipH="1" flipV="1">
            <a:off x="2592000" y="1827360"/>
            <a:ext cx="2700000" cy="321264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2" name="TextShape 43"/>
          <p:cNvSpPr txBox="1"/>
          <p:nvPr/>
        </p:nvSpPr>
        <p:spPr>
          <a:xfrm>
            <a:off x="7380000" y="4788360"/>
            <a:ext cx="900000" cy="534240"/>
          </a:xfrm>
          <a:prstGeom prst="rect">
            <a:avLst/>
          </a:prstGeom>
          <a:solidFill>
            <a:srgbClr val="FCC79B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Mala respuesta.</a:t>
            </a:r>
          </a:p>
        </p:txBody>
      </p:sp>
      <p:sp>
        <p:nvSpPr>
          <p:cNvPr id="163" name="Line 44"/>
          <p:cNvSpPr/>
          <p:nvPr/>
        </p:nvSpPr>
        <p:spPr>
          <a:xfrm>
            <a:off x="6912000" y="5040000"/>
            <a:ext cx="468000" cy="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4" name="TextShape 45"/>
          <p:cNvSpPr txBox="1"/>
          <p:nvPr/>
        </p:nvSpPr>
        <p:spPr>
          <a:xfrm>
            <a:off x="8748000" y="4861440"/>
            <a:ext cx="936000" cy="394560"/>
          </a:xfrm>
          <a:prstGeom prst="rect">
            <a:avLst/>
          </a:prstGeom>
          <a:solidFill>
            <a:srgbClr val="FFF68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Derivación a UHEDI</a:t>
            </a:r>
          </a:p>
        </p:txBody>
      </p:sp>
      <p:sp>
        <p:nvSpPr>
          <p:cNvPr id="165" name="Line 46"/>
          <p:cNvSpPr/>
          <p:nvPr/>
        </p:nvSpPr>
        <p:spPr>
          <a:xfrm>
            <a:off x="8280000" y="5040000"/>
            <a:ext cx="468000" cy="0"/>
          </a:xfrm>
          <a:prstGeom prst="line">
            <a:avLst/>
          </a:prstGeom>
          <a:ln>
            <a:solidFill>
              <a:srgbClr val="000000"/>
            </a:solidFill>
            <a:tailEnd type="triangl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sp>
        <p:nvSpPr>
          <p:cNvPr id="166" name="Line 47"/>
          <p:cNvSpPr/>
          <p:nvPr/>
        </p:nvSpPr>
        <p:spPr>
          <a:xfrm>
            <a:off x="6840000" y="4758120"/>
            <a:ext cx="0" cy="28188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TextShape 1"/>
          <p:cNvSpPr txBox="1"/>
          <p:nvPr/>
        </p:nvSpPr>
        <p:spPr>
          <a:xfrm>
            <a:off x="1008000" y="216360"/>
            <a:ext cx="8424000" cy="386280"/>
          </a:xfrm>
          <a:prstGeom prst="rect">
            <a:avLst/>
          </a:prstGeom>
          <a:solidFill>
            <a:srgbClr val="BCE4E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 dirty="0">
                <a:latin typeface="Arial"/>
              </a:rPr>
              <a:t>¿Presenta la persona alguna </a:t>
            </a:r>
            <a:r>
              <a:rPr lang="ca-ES" sz="1050" b="0" strike="noStrike" spc="-1" dirty="0" err="1">
                <a:latin typeface="Arial"/>
              </a:rPr>
              <a:t>condición</a:t>
            </a:r>
            <a:r>
              <a:rPr lang="ca-ES" sz="1050" b="0" strike="noStrike" spc="-1" dirty="0">
                <a:latin typeface="Arial"/>
              </a:rPr>
              <a:t> no </a:t>
            </a:r>
            <a:r>
              <a:rPr lang="ca-ES" sz="1050" b="0" strike="noStrike" spc="-1" dirty="0" err="1">
                <a:latin typeface="Arial"/>
              </a:rPr>
              <a:t>psiquiátrica</a:t>
            </a:r>
            <a:r>
              <a:rPr lang="ca-ES" sz="1050" b="0" strike="noStrike" spc="-1" dirty="0">
                <a:latin typeface="Arial"/>
              </a:rPr>
              <a:t> que </a:t>
            </a:r>
            <a:r>
              <a:rPr lang="ca-ES" sz="1050" b="0" strike="noStrike" spc="-1" dirty="0" err="1">
                <a:latin typeface="Arial"/>
              </a:rPr>
              <a:t>curse</a:t>
            </a:r>
            <a:r>
              <a:rPr lang="ca-ES" sz="1050" b="0" strike="noStrike" spc="-1" dirty="0">
                <a:latin typeface="Arial"/>
              </a:rPr>
              <a:t> con malestar, dolor o con </a:t>
            </a:r>
            <a:r>
              <a:rPr lang="ca-ES" sz="1050" b="0" strike="noStrike" spc="-1" dirty="0" err="1">
                <a:latin typeface="Arial"/>
              </a:rPr>
              <a:t>síntomas</a:t>
            </a:r>
            <a:r>
              <a:rPr lang="ca-ES" sz="1050" b="0" strike="noStrike" spc="-1" dirty="0">
                <a:latin typeface="Arial"/>
              </a:rPr>
              <a:t> que </a:t>
            </a:r>
            <a:r>
              <a:rPr lang="ca-ES" sz="1050" b="0" strike="noStrike" spc="-1" dirty="0" err="1">
                <a:latin typeface="Arial"/>
              </a:rPr>
              <a:t>puedan</a:t>
            </a:r>
            <a:r>
              <a:rPr lang="ca-ES" sz="1050" b="0" strike="noStrike" spc="-1" dirty="0">
                <a:latin typeface="Arial"/>
              </a:rPr>
              <a:t> </a:t>
            </a:r>
            <a:r>
              <a:rPr lang="ca-ES" sz="1050" b="0" strike="noStrike" spc="-1" dirty="0" err="1">
                <a:latin typeface="Arial"/>
              </a:rPr>
              <a:t>confundirse</a:t>
            </a:r>
            <a:r>
              <a:rPr lang="ca-ES" sz="1050" b="0" strike="noStrike" spc="-1" dirty="0">
                <a:latin typeface="Arial"/>
              </a:rPr>
              <a:t> con </a:t>
            </a:r>
            <a:r>
              <a:rPr lang="ca-ES" sz="1050" b="0" strike="noStrike" spc="-1" dirty="0" err="1">
                <a:latin typeface="Arial"/>
              </a:rPr>
              <a:t>patología</a:t>
            </a:r>
            <a:r>
              <a:rPr lang="ca-ES" sz="1050" b="0" strike="noStrike" spc="-1" dirty="0">
                <a:latin typeface="Arial"/>
              </a:rPr>
              <a:t> </a:t>
            </a:r>
            <a:r>
              <a:rPr lang="ca-ES" sz="1050" b="0" strike="noStrike" spc="-1" dirty="0" err="1">
                <a:latin typeface="Arial"/>
              </a:rPr>
              <a:t>psiquiátrica</a:t>
            </a:r>
            <a:r>
              <a:rPr lang="ca-ES" sz="1050" b="0" strike="noStrike" spc="-1" dirty="0">
                <a:latin typeface="Arial"/>
              </a:rPr>
              <a:t>?</a:t>
            </a:r>
          </a:p>
        </p:txBody>
      </p:sp>
      <p:sp>
        <p:nvSpPr>
          <p:cNvPr id="168" name="TextShape 2"/>
          <p:cNvSpPr txBox="1"/>
          <p:nvPr/>
        </p:nvSpPr>
        <p:spPr>
          <a:xfrm>
            <a:off x="1008000" y="3132360"/>
            <a:ext cx="8568000" cy="20300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ca-ES" sz="1800" b="0" strike="noStrike" spc="-1" dirty="0" err="1">
                <a:latin typeface="Arial"/>
              </a:rPr>
              <a:t>Frente</a:t>
            </a:r>
            <a:r>
              <a:rPr lang="ca-ES" sz="1800" b="0" strike="noStrike" spc="-1" dirty="0">
                <a:latin typeface="Arial"/>
              </a:rPr>
              <a:t> a lo </a:t>
            </a:r>
            <a:r>
              <a:rPr lang="ca-ES" sz="1800" b="0" strike="noStrike" spc="-1" dirty="0" err="1">
                <a:latin typeface="Arial"/>
              </a:rPr>
              <a:t>señalado</a:t>
            </a:r>
            <a:r>
              <a:rPr lang="ca-ES" sz="1800" b="0" strike="noStrike" spc="-1" dirty="0">
                <a:latin typeface="Arial"/>
              </a:rPr>
              <a:t> en el </a:t>
            </a:r>
            <a:r>
              <a:rPr lang="ca-ES" sz="1800" b="0" strike="noStrike" spc="-1" dirty="0" err="1">
                <a:latin typeface="Arial"/>
              </a:rPr>
              <a:t>párrafo</a:t>
            </a:r>
            <a:r>
              <a:rPr lang="ca-ES" sz="1800" b="0" strike="noStrike" spc="-1" dirty="0">
                <a:latin typeface="Arial"/>
              </a:rPr>
              <a:t> anterior es </a:t>
            </a:r>
            <a:r>
              <a:rPr lang="ca-ES" sz="1800" b="0" strike="noStrike" spc="-1" dirty="0" err="1">
                <a:latin typeface="Arial"/>
              </a:rPr>
              <a:t>necesario</a:t>
            </a:r>
            <a:r>
              <a:rPr lang="ca-ES" sz="1800" b="0" strike="noStrike" spc="-1" dirty="0">
                <a:latin typeface="Arial"/>
              </a:rPr>
              <a:t>:</a:t>
            </a:r>
          </a:p>
          <a:p>
            <a:endParaRPr lang="ca-ES" sz="1800" b="0" strike="noStrike" spc="-1" dirty="0">
              <a:latin typeface="Arial"/>
            </a:endParaRPr>
          </a:p>
          <a:p>
            <a:r>
              <a:rPr lang="ca-ES" sz="1800" b="0" strike="noStrike" spc="-1" dirty="0">
                <a:latin typeface="Arial"/>
              </a:rPr>
              <a:t>1.- </a:t>
            </a:r>
            <a:r>
              <a:rPr lang="ca-ES" sz="1800" b="0" strike="noStrike" spc="-1" dirty="0" err="1">
                <a:latin typeface="Arial"/>
              </a:rPr>
              <a:t>Introducir</a:t>
            </a:r>
            <a:r>
              <a:rPr lang="ca-ES" sz="1800" b="0" strike="noStrike" spc="-1" dirty="0">
                <a:latin typeface="Arial"/>
              </a:rPr>
              <a:t> y adaptar las </a:t>
            </a:r>
            <a:r>
              <a:rPr lang="ca-ES" sz="1800" b="0" strike="noStrike" spc="-1" dirty="0" err="1">
                <a:latin typeface="Arial"/>
              </a:rPr>
              <a:t>actividades</a:t>
            </a:r>
            <a:r>
              <a:rPr lang="ca-ES" sz="1800" b="0" strike="noStrike" spc="-1" dirty="0">
                <a:latin typeface="Arial"/>
              </a:rPr>
              <a:t> </a:t>
            </a:r>
            <a:r>
              <a:rPr lang="ca-ES" sz="1800" b="0" strike="noStrike" spc="-1" dirty="0" err="1">
                <a:latin typeface="Arial"/>
              </a:rPr>
              <a:t>preventivas</a:t>
            </a:r>
            <a:r>
              <a:rPr lang="ca-ES" sz="1800" b="0" strike="noStrike" spc="-1" dirty="0">
                <a:latin typeface="Arial"/>
              </a:rPr>
              <a:t> de la </a:t>
            </a:r>
            <a:r>
              <a:rPr lang="ca-ES" sz="1800" b="0" strike="noStrike" spc="-1" dirty="0" err="1">
                <a:latin typeface="Arial"/>
              </a:rPr>
              <a:t>población</a:t>
            </a:r>
            <a:r>
              <a:rPr lang="ca-ES" sz="1800" b="0" strike="noStrike" spc="-1" dirty="0">
                <a:latin typeface="Arial"/>
              </a:rPr>
              <a:t> a las </a:t>
            </a:r>
            <a:r>
              <a:rPr lang="ca-ES" sz="1800" b="0" strike="noStrike" spc="-1" dirty="0" err="1">
                <a:latin typeface="Arial"/>
              </a:rPr>
              <a:t>personas</a:t>
            </a:r>
            <a:r>
              <a:rPr lang="ca-ES" sz="1800" b="0" strike="noStrike" spc="-1" dirty="0">
                <a:latin typeface="Arial"/>
              </a:rPr>
              <a:t> con DI.</a:t>
            </a:r>
          </a:p>
          <a:p>
            <a:r>
              <a:rPr lang="ca-ES" sz="1800" b="0" strike="noStrike" spc="-1" dirty="0">
                <a:latin typeface="Arial"/>
              </a:rPr>
              <a:t>2.- Adaptar las </a:t>
            </a:r>
            <a:r>
              <a:rPr lang="ca-ES" sz="1800" b="0" strike="noStrike" spc="-1" dirty="0" err="1">
                <a:latin typeface="Arial"/>
              </a:rPr>
              <a:t>exploraciones</a:t>
            </a:r>
            <a:r>
              <a:rPr lang="ca-ES" sz="1800" b="0" strike="noStrike" spc="-1" dirty="0">
                <a:latin typeface="Arial"/>
              </a:rPr>
              <a:t> a las </a:t>
            </a:r>
            <a:r>
              <a:rPr lang="ca-ES" sz="1800" b="0" strike="noStrike" spc="-1" dirty="0" err="1">
                <a:latin typeface="Arial"/>
              </a:rPr>
              <a:t>características</a:t>
            </a:r>
            <a:r>
              <a:rPr lang="ca-ES" sz="1800" b="0" strike="noStrike" spc="-1" dirty="0">
                <a:latin typeface="Arial"/>
              </a:rPr>
              <a:t> de cada persona.</a:t>
            </a:r>
          </a:p>
          <a:p>
            <a:r>
              <a:rPr lang="ca-ES" sz="1800" b="0" strike="noStrike" spc="-1" dirty="0">
                <a:latin typeface="Arial"/>
              </a:rPr>
              <a:t>3.- Implantar las </a:t>
            </a:r>
            <a:r>
              <a:rPr lang="ca-ES" sz="1800" b="0" strike="noStrike" spc="-1" dirty="0" err="1">
                <a:latin typeface="Arial"/>
              </a:rPr>
              <a:t>guías</a:t>
            </a:r>
            <a:r>
              <a:rPr lang="ca-ES" sz="1800" b="0" strike="noStrike" spc="-1" dirty="0">
                <a:latin typeface="Arial"/>
              </a:rPr>
              <a:t> </a:t>
            </a:r>
            <a:r>
              <a:rPr lang="ca-ES" sz="1800" b="0" strike="noStrike" spc="-1" dirty="0" err="1">
                <a:latin typeface="Arial"/>
              </a:rPr>
              <a:t>médicas</a:t>
            </a:r>
            <a:r>
              <a:rPr lang="ca-ES" sz="1800" b="0" strike="noStrike" spc="-1" dirty="0">
                <a:latin typeface="Arial"/>
              </a:rPr>
              <a:t> generales </a:t>
            </a:r>
            <a:r>
              <a:rPr lang="ca-ES" sz="1800" b="0" strike="noStrike" spc="-1" dirty="0" err="1">
                <a:latin typeface="Arial"/>
              </a:rPr>
              <a:t>desarrolladas</a:t>
            </a:r>
            <a:r>
              <a:rPr lang="ca-ES" sz="1800" b="0" strike="noStrike" spc="-1" dirty="0">
                <a:latin typeface="Arial"/>
              </a:rPr>
              <a:t> para esta </a:t>
            </a:r>
            <a:r>
              <a:rPr lang="ca-ES" sz="1800" b="0" strike="noStrike" spc="-1" dirty="0" err="1">
                <a:latin typeface="Arial"/>
              </a:rPr>
              <a:t>población</a:t>
            </a:r>
            <a:r>
              <a:rPr lang="ca-ES" sz="1800" b="0" strike="noStrike" spc="-1" dirty="0">
                <a:latin typeface="Arial"/>
              </a:rPr>
              <a:t>.  </a:t>
            </a:r>
          </a:p>
          <a:p>
            <a:r>
              <a:rPr lang="ca-ES" sz="1800" b="0" strike="noStrike" spc="-1" dirty="0">
                <a:latin typeface="Arial"/>
              </a:rPr>
              <a:t>4.- Implantar las </a:t>
            </a:r>
            <a:r>
              <a:rPr lang="ca-ES" sz="1800" b="0" strike="noStrike" spc="-1" dirty="0" err="1">
                <a:latin typeface="Arial"/>
              </a:rPr>
              <a:t>recomendaciones</a:t>
            </a:r>
            <a:r>
              <a:rPr lang="ca-ES" sz="1800" b="0" strike="noStrike" spc="-1" dirty="0">
                <a:latin typeface="Arial"/>
              </a:rPr>
              <a:t> y </a:t>
            </a:r>
            <a:r>
              <a:rPr lang="ca-ES" sz="1800" b="0" strike="noStrike" spc="-1" dirty="0" err="1">
                <a:latin typeface="Arial"/>
              </a:rPr>
              <a:t>guías</a:t>
            </a:r>
            <a:r>
              <a:rPr lang="ca-ES" sz="1800" b="0" strike="noStrike" spc="-1" dirty="0">
                <a:latin typeface="Arial"/>
              </a:rPr>
              <a:t> </a:t>
            </a:r>
            <a:r>
              <a:rPr lang="ca-ES" sz="1800" b="0" strike="noStrike" spc="-1" dirty="0" err="1">
                <a:latin typeface="Arial"/>
              </a:rPr>
              <a:t>desarrolladas</a:t>
            </a:r>
            <a:r>
              <a:rPr lang="ca-ES" sz="1800" b="0" strike="noStrike" spc="-1" dirty="0">
                <a:latin typeface="Arial"/>
              </a:rPr>
              <a:t> para los </a:t>
            </a:r>
            <a:r>
              <a:rPr lang="ca-ES" sz="1800" b="0" strike="noStrike" spc="-1" dirty="0" err="1">
                <a:latin typeface="Arial"/>
              </a:rPr>
              <a:t>distintos</a:t>
            </a:r>
            <a:r>
              <a:rPr lang="ca-ES" sz="1800" b="0" strike="noStrike" spc="-1" dirty="0">
                <a:latin typeface="Arial"/>
              </a:rPr>
              <a:t> </a:t>
            </a:r>
            <a:r>
              <a:rPr lang="ca-ES" sz="1800" b="0" strike="noStrike" spc="-1" dirty="0" err="1">
                <a:latin typeface="Arial"/>
              </a:rPr>
              <a:t>trastornos</a:t>
            </a:r>
            <a:r>
              <a:rPr lang="ca-ES" sz="1800" b="0" strike="noStrike" spc="-1" dirty="0">
                <a:latin typeface="Arial"/>
              </a:rPr>
              <a:t> </a:t>
            </a:r>
            <a:r>
              <a:rPr lang="ca-ES" sz="1800" b="0" strike="noStrike" spc="-1" dirty="0" err="1">
                <a:latin typeface="Arial"/>
              </a:rPr>
              <a:t>genéticos</a:t>
            </a:r>
            <a:r>
              <a:rPr lang="ca-ES" sz="1800" b="0" strike="noStrike" spc="-1" dirty="0">
                <a:latin typeface="Arial"/>
              </a:rPr>
              <a:t>.</a:t>
            </a:r>
          </a:p>
        </p:txBody>
      </p:sp>
      <p:sp>
        <p:nvSpPr>
          <p:cNvPr id="169" name="TextShape 3"/>
          <p:cNvSpPr txBox="1"/>
          <p:nvPr/>
        </p:nvSpPr>
        <p:spPr>
          <a:xfrm>
            <a:off x="1008000" y="1080000"/>
            <a:ext cx="8568000" cy="18961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ca-ES" sz="1600" b="0" strike="noStrike" spc="-1">
                <a:latin typeface="Arial"/>
              </a:rPr>
              <a:t>1.- Las personas con DI presentan con más frecuencia enfermedades que la población general.</a:t>
            </a:r>
          </a:p>
          <a:p>
            <a:r>
              <a:rPr lang="ca-ES" sz="1600" b="0" strike="noStrike" spc="-1">
                <a:latin typeface="Arial"/>
              </a:rPr>
              <a:t>2.- Las personas con DI pueden tener dificultades en identificar y comunicar verbalmente la presencia de dolor o malestar.</a:t>
            </a:r>
          </a:p>
          <a:p>
            <a:r>
              <a:rPr lang="ca-ES" sz="1600" b="0" strike="noStrike" spc="-1">
                <a:latin typeface="Arial"/>
              </a:rPr>
              <a:t>3.- Dolor y malestar dan lugar a cambios en conductas y hábitos que pueden confundirse con alteraciones de conducta o síntomas psiquiátricos.  </a:t>
            </a:r>
          </a:p>
          <a:p>
            <a:r>
              <a:rPr lang="ca-ES" sz="1600" b="0" strike="noStrike" spc="-1">
                <a:latin typeface="Arial"/>
              </a:rPr>
              <a:t>4.- Las patologías no psiquiátricas que incluyen síntomas psiquiátricos tienen más riesgo, en esta población, de ser infradiagnosticadas y tratadas como psiquiátricas.</a:t>
            </a:r>
            <a:r>
              <a:rPr lang="ca-ES" sz="1400" b="0" strike="noStrike" spc="-1">
                <a:latin typeface="Arial"/>
              </a:rPr>
              <a:t> </a:t>
            </a:r>
          </a:p>
        </p:txBody>
      </p:sp>
      <p:sp>
        <p:nvSpPr>
          <p:cNvPr id="170" name="TextShape 4">
            <a:hlinkClick r:id="rId2" action="ppaction://hlinksldjump"/>
          </p:cNvPr>
          <p:cNvSpPr txBox="1"/>
          <p:nvPr/>
        </p:nvSpPr>
        <p:spPr>
          <a:xfrm>
            <a:off x="6480000" y="5328000"/>
            <a:ext cx="1080000" cy="238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ca-ES" sz="1050" b="0" strike="noStrike" spc="-1" dirty="0" err="1" smtClean="0">
                <a:latin typeface="Arial"/>
              </a:rPr>
              <a:t>Volver</a:t>
            </a:r>
            <a:endParaRPr lang="ca-ES" sz="105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TextShape 1"/>
          <p:cNvSpPr txBox="1"/>
          <p:nvPr/>
        </p:nvSpPr>
        <p:spPr>
          <a:xfrm>
            <a:off x="432000" y="216720"/>
            <a:ext cx="3204000" cy="682200"/>
          </a:xfrm>
          <a:prstGeom prst="rect">
            <a:avLst/>
          </a:prstGeom>
          <a:solidFill>
            <a:srgbClr val="BCE4E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¿Se han dado cambios importantes o han aparecido estresores vitales?</a:t>
            </a:r>
          </a:p>
        </p:txBody>
      </p:sp>
      <p:sp>
        <p:nvSpPr>
          <p:cNvPr id="172" name="TextShape 2"/>
          <p:cNvSpPr txBox="1"/>
          <p:nvPr/>
        </p:nvSpPr>
        <p:spPr>
          <a:xfrm>
            <a:off x="432000" y="1224000"/>
            <a:ext cx="3384000" cy="23097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Cambios vitales o la aparición de estresores pueden romper el equilibrio que cualquier persona ha establecido con su medio.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El que los recursos adaptativos de esta población sean más limitados  puede favorecer la aparición de respuesta patológicas.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La identificación de estas variables ayudará a dar los soportes necesarios (emocionales y farmacológicos) favoreciendo su superación.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El establecer un programa de transición frente a aquellos cambios vitales previsibles supone una actividad preventiva.   </a:t>
            </a:r>
          </a:p>
        </p:txBody>
      </p:sp>
      <p:sp>
        <p:nvSpPr>
          <p:cNvPr id="173" name="TextShape 3"/>
          <p:cNvSpPr txBox="1"/>
          <p:nvPr/>
        </p:nvSpPr>
        <p:spPr>
          <a:xfrm>
            <a:off x="4608000" y="360000"/>
            <a:ext cx="3816000" cy="5342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Valorar la possible existencia de negligencia, abusos o malos tratos, al igual que en cualquier colectivo vulnerable, debe ser una práctica rutinaria.   </a:t>
            </a:r>
          </a:p>
        </p:txBody>
      </p:sp>
      <p:sp>
        <p:nvSpPr>
          <p:cNvPr id="174" name="TextShape 4">
            <a:hlinkClick r:id="rId2" action="ppaction://hlinksldjump"/>
          </p:cNvPr>
          <p:cNvSpPr txBox="1"/>
          <p:nvPr/>
        </p:nvSpPr>
        <p:spPr>
          <a:xfrm>
            <a:off x="7812000" y="5220000"/>
            <a:ext cx="1080000" cy="238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ca-ES" sz="1050" b="0" strike="noStrike" spc="-1" dirty="0" err="1" smtClean="0">
                <a:latin typeface="Arial"/>
              </a:rPr>
              <a:t>Volver</a:t>
            </a:r>
            <a:endParaRPr lang="ca-ES" sz="105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TextShape 1"/>
          <p:cNvSpPr txBox="1"/>
          <p:nvPr/>
        </p:nvSpPr>
        <p:spPr>
          <a:xfrm>
            <a:off x="900000" y="396000"/>
            <a:ext cx="3240000" cy="238320"/>
          </a:xfrm>
          <a:prstGeom prst="rect">
            <a:avLst/>
          </a:prstGeom>
          <a:solidFill>
            <a:srgbClr val="BCE4E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¿Tiene algún diagnóstico genético?</a:t>
            </a:r>
          </a:p>
        </p:txBody>
      </p:sp>
      <p:sp>
        <p:nvSpPr>
          <p:cNvPr id="176" name="TextShape 2"/>
          <p:cNvSpPr txBox="1"/>
          <p:nvPr/>
        </p:nvSpPr>
        <p:spPr>
          <a:xfrm>
            <a:off x="864000" y="936000"/>
            <a:ext cx="3312000" cy="27536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Aunque en un gran porcentaje de casos se sigue sin conocer su etiología el número de alteraciones genéticas que cursan con DI va en aumento. 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Este hecho ha de tener trascendencia en la atención de este colectivo: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1.- Debe ofrecerse asesoramiento genético  a sus familiares.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2.- Debe localizarse y aplicar las guías clínicas o recursos específicos para tal alteración.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3.- Para aquellos casos menos conocidos se debe buscar bibliografía para poder adaptar las experencias a la persona objeto de atención.   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  </a:t>
            </a:r>
          </a:p>
        </p:txBody>
      </p:sp>
      <p:sp>
        <p:nvSpPr>
          <p:cNvPr id="177" name="TextShape 3">
            <a:hlinkClick r:id="rId2" action="ppaction://hlinksldjump"/>
          </p:cNvPr>
          <p:cNvSpPr txBox="1"/>
          <p:nvPr/>
        </p:nvSpPr>
        <p:spPr>
          <a:xfrm>
            <a:off x="7812000" y="5220000"/>
            <a:ext cx="1080000" cy="238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ca-ES" sz="1050" b="0" strike="noStrike" spc="-1" dirty="0" err="1" smtClean="0">
                <a:latin typeface="Arial"/>
              </a:rPr>
              <a:t>Volver</a:t>
            </a:r>
            <a:endParaRPr lang="ca-ES" sz="105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TextShape 1"/>
          <p:cNvSpPr txBox="1"/>
          <p:nvPr/>
        </p:nvSpPr>
        <p:spPr>
          <a:xfrm>
            <a:off x="468000" y="396360"/>
            <a:ext cx="3240000" cy="386280"/>
          </a:xfrm>
          <a:prstGeom prst="rect">
            <a:avLst/>
          </a:prstGeom>
          <a:solidFill>
            <a:srgbClr val="BCE4E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¿Tiene alntecedentes de patología psiquiátrica o conductual con buena respuesta?</a:t>
            </a:r>
          </a:p>
        </p:txBody>
      </p:sp>
      <p:sp>
        <p:nvSpPr>
          <p:cNvPr id="179" name="TextShape 2"/>
          <p:cNvSpPr txBox="1"/>
          <p:nvPr/>
        </p:nvSpPr>
        <p:spPr>
          <a:xfrm>
            <a:off x="432000" y="1152000"/>
            <a:ext cx="3312000" cy="29016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A nuestro entender constituye un punto nuclear del algoritmo si estamos delante de una repetición/recaída.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Y los es porque nos remite a una serie de cuestiones que planean sobre la psicopatología general: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1.- ¿Se trata de una repetición/recaída evitable de no haberse interrumpido el tratamiento?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2.- ¿Qué favorece el pronóstico a largo plazo, el tratamiento intermitente con recaídas o el tratamiento ininterrumpido?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2.- ¿El tratamiento fué exitoso o se trata de una patología que cursa con remisión entre episodios?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3.- ¿Se trata de un nuevo episodio o es la reacción temporal del organismo al cese del tratamiento?  </a:t>
            </a:r>
          </a:p>
        </p:txBody>
      </p:sp>
      <p:sp>
        <p:nvSpPr>
          <p:cNvPr id="180" name="TextShape 3"/>
          <p:cNvSpPr txBox="1"/>
          <p:nvPr/>
        </p:nvSpPr>
        <p:spPr>
          <a:xfrm>
            <a:off x="4464000" y="360000"/>
            <a:ext cx="3456000" cy="482508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Para el caso concreto y en una situación de reaparición/recaída entedemos recomendable que se haya historiado la siguiente información: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a.- Precursores o primeros indicadores de descompensación. Su monitorización permitirán actuar a las primeras señales. Pueden tratarse de indicadores biológicos (sueño) o psicosociales (situaciones de estrés).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b.- Disponer de información sobre el tratamiento fue eficaz en episodios anteriores. Se trata de aplicar el concepto de «punto de restauración» de la informática.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c.- Este punto de restauración debe manejarse con precaución y junto con el concepto de sobrecorrección de la ingeniería.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d.- Por sobrecorrección debe entenderse toda actuación tendente a volver un proceso a límites de tolerancia cuando no se han sobrepasados estos. Un ejemplo sería volver a reinstaurar un tratamiento antipsicóticos por un solo episodio de insomnio (salvo que la experiencia haya mostrado que es suficiente).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e.- El punto de restauración puede ser de primera elección si su relación coste/eficacia sobre efectos secundarios es buena. En caso contrario debería ensayarse tratamientos con menos efectos indeseables.   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    </a:t>
            </a:r>
          </a:p>
        </p:txBody>
      </p:sp>
      <p:sp>
        <p:nvSpPr>
          <p:cNvPr id="181" name="TextShape 4">
            <a:hlinkClick r:id="rId2" action="ppaction://hlinksldjump"/>
          </p:cNvPr>
          <p:cNvSpPr txBox="1"/>
          <p:nvPr/>
        </p:nvSpPr>
        <p:spPr>
          <a:xfrm>
            <a:off x="7812000" y="5220000"/>
            <a:ext cx="1080000" cy="238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ca-ES" sz="1050" spc="-1" dirty="0" err="1" smtClean="0">
                <a:latin typeface="Arial"/>
              </a:rPr>
              <a:t>Volver</a:t>
            </a:r>
            <a:endParaRPr lang="ca-ES" sz="105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TextShape 1"/>
          <p:cNvSpPr txBox="1"/>
          <p:nvPr/>
        </p:nvSpPr>
        <p:spPr>
          <a:xfrm>
            <a:off x="504000" y="324720"/>
            <a:ext cx="1008000" cy="682200"/>
          </a:xfrm>
          <a:prstGeom prst="rect">
            <a:avLst/>
          </a:prstGeom>
          <a:solidFill>
            <a:srgbClr val="FFF68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Valorar derivar a U.psiquiatría.</a:t>
            </a:r>
          </a:p>
        </p:txBody>
      </p:sp>
      <p:sp>
        <p:nvSpPr>
          <p:cNvPr id="183" name="TextShape 2"/>
          <p:cNvSpPr txBox="1"/>
          <p:nvPr/>
        </p:nvSpPr>
        <p:spPr>
          <a:xfrm>
            <a:off x="504000" y="1368000"/>
            <a:ext cx="2592000" cy="24577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Cualquier derivación a Unidad de Psiquiatría debe seguir unos principios para aumentar la probabilidad de éxito: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1.- Aportar la máxima información sobre el motivo de derivación.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2.- Información sobre los tratamientos ensayados 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3.- Informar de las patologias orgánicas que presenta. 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4.- Establecer una relación de colaboración que facilite el trabajo de la unidad y su continuidad al retorno.</a:t>
            </a:r>
          </a:p>
        </p:txBody>
      </p:sp>
      <p:sp>
        <p:nvSpPr>
          <p:cNvPr id="184" name="TextShape 3"/>
          <p:cNvSpPr txBox="1"/>
          <p:nvPr/>
        </p:nvSpPr>
        <p:spPr>
          <a:xfrm>
            <a:off x="3888000" y="504000"/>
            <a:ext cx="3240000" cy="30495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Tanto el proceso de derivación como la evolución de la estancia es una fuente de información de primer orden: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1.- Aquellas derivaciones inicidas por agitación y que se autolimitan en la valoración en urgencias o en los primeros días de ingreso nos informaran que probablemente pueden tener alguna de las siguientes causas:  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1.1.- Obtención de beneficios secundarios: el ingreso le ha permitido obtener refuerzos que no consigue en su residencia habitual.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1.2.- Ha sido una reacción impulsiva frente a frustración.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En cualquira de los casos se deberá revisar las pautas de actuación preventivas o reactivas a la situación desencadenante.</a:t>
            </a:r>
          </a:p>
        </p:txBody>
      </p:sp>
      <p:sp>
        <p:nvSpPr>
          <p:cNvPr id="185" name="TextShape 4">
            <a:hlinkClick r:id="rId2" action="ppaction://hlinksldjump"/>
          </p:cNvPr>
          <p:cNvSpPr txBox="1"/>
          <p:nvPr/>
        </p:nvSpPr>
        <p:spPr>
          <a:xfrm>
            <a:off x="7812000" y="5220000"/>
            <a:ext cx="1080000" cy="238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ca-ES" sz="1050" spc="-1" dirty="0" err="1" smtClean="0">
                <a:latin typeface="Arial"/>
              </a:rPr>
              <a:t>Volver</a:t>
            </a:r>
            <a:endParaRPr lang="ca-ES" sz="105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TextShape 1"/>
          <p:cNvSpPr txBox="1"/>
          <p:nvPr/>
        </p:nvSpPr>
        <p:spPr>
          <a:xfrm>
            <a:off x="360000" y="360720"/>
            <a:ext cx="3240000" cy="386280"/>
          </a:xfrm>
          <a:prstGeom prst="rect">
            <a:avLst/>
          </a:prstGeom>
          <a:solidFill>
            <a:srgbClr val="BCE4E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¿La situacion puede considerarse como crítica para él u otros?</a:t>
            </a:r>
          </a:p>
        </p:txBody>
      </p:sp>
      <p:sp>
        <p:nvSpPr>
          <p:cNvPr id="187" name="TextShape 2"/>
          <p:cNvSpPr txBox="1"/>
          <p:nvPr/>
        </p:nvSpPr>
        <p:spPr>
          <a:xfrm>
            <a:off x="432000" y="1080000"/>
            <a:ext cx="3456000" cy="42332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A nuestro entender se trata de nuevo de un punto crítico y difícil de objetivar. A la hora de valorarlo debe tenerse presente los distintos actores: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1.- La persona afectada. Probablement es el punto donde la objetividad es más aplicable. Se trata de valorar el malestar y el riesgo que supone para la persona.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2.- Personal de atención directa, Se trata de valorar la sobrecarga física, riesgos para su seguridad e impacto emocional sobre las personas que han de estar de forma continua con él. Cantidad, nivel formativo e informativo del personal pueden ayudar a hacer frente a la situación. Sin embargo, un abuso de los recursos puede dar lugar a bajas médicas, absentismo y rotación que iran en contra de la persona objeto de valoración y del resto de personas que se atienden.</a:t>
            </a:r>
          </a:p>
          <a:p>
            <a:endParaRPr lang="ca-ES" sz="1050" b="0" strike="noStrike" spc="-1">
              <a:latin typeface="Arial"/>
            </a:endParaRPr>
          </a:p>
          <a:p>
            <a:r>
              <a:rPr lang="ca-ES" sz="1050" b="0" strike="noStrike" spc="-1">
                <a:latin typeface="Arial"/>
              </a:rPr>
              <a:t>3.- Compañeros. Suponen , en nuestra opinión, el foco a la hora de decidir. En el punto anterior hablabamos de la sobrecarga emocional para el personal de atención directa sobrecarga que se máximiza en los compañeros. A ello hay que añadir que los recursos extras destinados a la persona seran restados del resto.  </a:t>
            </a:r>
          </a:p>
          <a:p>
            <a:endParaRPr lang="ca-ES" sz="1050" b="0" strike="noStrike" spc="-1">
              <a:latin typeface="Arial"/>
            </a:endParaRPr>
          </a:p>
          <a:p>
            <a:endParaRPr lang="ca-ES" sz="1050" b="0" strike="noStrike" spc="-1">
              <a:latin typeface="Arial"/>
            </a:endParaRPr>
          </a:p>
        </p:txBody>
      </p:sp>
      <p:sp>
        <p:nvSpPr>
          <p:cNvPr id="188" name="TextShape 3"/>
          <p:cNvSpPr txBox="1"/>
          <p:nvPr/>
        </p:nvSpPr>
        <p:spPr>
          <a:xfrm>
            <a:off x="5328000" y="1224000"/>
            <a:ext cx="3528000" cy="83016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4.- Centrarse exclusivamente en la persona descompensada supone el riesgo de que aumente el número de personas agitadas, la aparición y generalización del burnout  y colapso de la organización.   </a:t>
            </a:r>
          </a:p>
        </p:txBody>
      </p:sp>
      <p:sp>
        <p:nvSpPr>
          <p:cNvPr id="189" name="TextShape 4">
            <a:hlinkClick r:id="rId2" action="ppaction://hlinksldjump"/>
          </p:cNvPr>
          <p:cNvSpPr txBox="1"/>
          <p:nvPr/>
        </p:nvSpPr>
        <p:spPr>
          <a:xfrm>
            <a:off x="7812000" y="5220000"/>
            <a:ext cx="1080000" cy="238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ca-ES" sz="1050" spc="-1" dirty="0" err="1" smtClean="0">
                <a:latin typeface="Arial"/>
              </a:rPr>
              <a:t>Volver</a:t>
            </a:r>
            <a:endParaRPr lang="ca-ES" sz="105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TextShape 1"/>
          <p:cNvSpPr txBox="1"/>
          <p:nvPr/>
        </p:nvSpPr>
        <p:spPr>
          <a:xfrm>
            <a:off x="468000" y="325080"/>
            <a:ext cx="3240000" cy="386280"/>
          </a:xfrm>
          <a:prstGeom prst="rect">
            <a:avLst/>
          </a:prstGeom>
          <a:solidFill>
            <a:srgbClr val="FFF685"/>
          </a:solidFill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Iniciar valoración psicopatológica, scatter plot, análisis de motivadores y reforzadores...</a:t>
            </a:r>
          </a:p>
        </p:txBody>
      </p:sp>
      <p:sp>
        <p:nvSpPr>
          <p:cNvPr id="191" name="TextShape 2"/>
          <p:cNvSpPr txBox="1"/>
          <p:nvPr/>
        </p:nvSpPr>
        <p:spPr>
          <a:xfrm>
            <a:off x="504000" y="1008000"/>
            <a:ext cx="3168000" cy="127404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En este punto del algoritmo estamos ante la presencian de algún tipo de problemática que es nueva o han fracasado tratamientos anteriores o no se ha localizado experiencias de éxito en casos de la misma etiología genética. Ahora se tratará de, utilizando todo el arsenal de erramientas diagnóstcas, intentar conocer delante de qué escenario nos encontramos:</a:t>
            </a:r>
          </a:p>
        </p:txBody>
      </p:sp>
      <p:sp>
        <p:nvSpPr>
          <p:cNvPr id="192" name="TextShape 3"/>
          <p:cNvSpPr txBox="1"/>
          <p:nvPr/>
        </p:nvSpPr>
        <p:spPr>
          <a:xfrm>
            <a:off x="576000" y="3384000"/>
            <a:ext cx="3024000" cy="427320"/>
          </a:xfrm>
          <a:prstGeom prst="rect">
            <a:avLst/>
          </a:prstGeom>
          <a:noFill/>
          <a:ln>
            <a:noFill/>
          </a:ln>
        </p:spPr>
      </p:sp>
      <p:sp>
        <p:nvSpPr>
          <p:cNvPr id="193" name="TextShape 4"/>
          <p:cNvSpPr txBox="1"/>
          <p:nvPr/>
        </p:nvSpPr>
        <p:spPr>
          <a:xfrm>
            <a:off x="504000" y="2340360"/>
            <a:ext cx="3168000" cy="53424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1.- Se trata de una patología psiquiatrica que no ha sido correctamente diagnosticada o que no ha  respondido a los tratamientos habituales.    </a:t>
            </a:r>
          </a:p>
        </p:txBody>
      </p:sp>
      <p:sp>
        <p:nvSpPr>
          <p:cNvPr id="194" name="TextShape 5"/>
          <p:cNvSpPr txBox="1"/>
          <p:nvPr/>
        </p:nvSpPr>
        <p:spPr>
          <a:xfrm>
            <a:off x="504000" y="3024360"/>
            <a:ext cx="3168000" cy="53424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2.- Se trata de un problemas ecológico, es decir, de un organismo «sano» que emite respuestas adaptativas a un entorno «hostil».    </a:t>
            </a:r>
          </a:p>
        </p:txBody>
      </p:sp>
      <p:sp>
        <p:nvSpPr>
          <p:cNvPr id="195" name="TextShape 6"/>
          <p:cNvSpPr txBox="1"/>
          <p:nvPr/>
        </p:nvSpPr>
        <p:spPr>
          <a:xfrm>
            <a:off x="504000" y="3708360"/>
            <a:ext cx="3168000" cy="68220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2.- Se trata de un problemas ecológico, es decir, de un organismo «inadaptado» que no emite respuestas adaptativas a un entorno que «rígido».    </a:t>
            </a:r>
          </a:p>
        </p:txBody>
      </p:sp>
      <p:sp>
        <p:nvSpPr>
          <p:cNvPr id="196" name="TextShape 7"/>
          <p:cNvSpPr txBox="1"/>
          <p:nvPr/>
        </p:nvSpPr>
        <p:spPr>
          <a:xfrm>
            <a:off x="4428000" y="2340360"/>
            <a:ext cx="3168000" cy="53424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1.- Los esfurzos deberán centrase en conseguir un diagnóstico corecto y ensayar tratamientos fuera de indicación (off laber).    </a:t>
            </a:r>
          </a:p>
        </p:txBody>
      </p:sp>
      <p:sp>
        <p:nvSpPr>
          <p:cNvPr id="197" name="TextShape 8"/>
          <p:cNvSpPr txBox="1"/>
          <p:nvPr/>
        </p:nvSpPr>
        <p:spPr>
          <a:xfrm>
            <a:off x="4428000" y="3024360"/>
            <a:ext cx="3168000" cy="53424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2.- En este caso los esfuerzos deben dirigirse a adaptar el entorno a la persona o al cambio de entorno.    </a:t>
            </a:r>
          </a:p>
        </p:txBody>
      </p:sp>
      <p:sp>
        <p:nvSpPr>
          <p:cNvPr id="198" name="TextShape 9"/>
          <p:cNvSpPr txBox="1"/>
          <p:nvPr/>
        </p:nvSpPr>
        <p:spPr>
          <a:xfrm>
            <a:off x="4428000" y="3744360"/>
            <a:ext cx="3168000" cy="534240"/>
          </a:xfrm>
          <a:prstGeom prst="rect">
            <a:avLst/>
          </a:prstGeom>
          <a:noFill/>
          <a:ln>
            <a:solidFill>
              <a:srgbClr val="000000"/>
            </a:solidFill>
          </a:ln>
        </p:spPr>
        <p:txBody>
          <a:bodyPr lIns="90000" tIns="45000" rIns="90000" bIns="45000"/>
          <a:lstStyle/>
          <a:p>
            <a:r>
              <a:rPr lang="ca-ES" sz="1050" b="0" strike="noStrike" spc="-1">
                <a:latin typeface="Arial"/>
              </a:rPr>
              <a:t>3.- En este caso los esfuerzos deben dirigirse tanto a actuar sobre el organismo como en el entorno.    </a:t>
            </a:r>
          </a:p>
        </p:txBody>
      </p:sp>
      <p:sp>
        <p:nvSpPr>
          <p:cNvPr id="199" name="TextShape 10">
            <a:hlinkClick r:id="rId2" action="ppaction://hlinksldjump"/>
          </p:cNvPr>
          <p:cNvSpPr txBox="1"/>
          <p:nvPr/>
        </p:nvSpPr>
        <p:spPr>
          <a:xfrm>
            <a:off x="7812000" y="5220000"/>
            <a:ext cx="1080000" cy="23832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/>
          <a:lstStyle/>
          <a:p>
            <a:r>
              <a:rPr lang="ca-ES" sz="1050" b="0" strike="noStrike" spc="-1" dirty="0" err="1" smtClean="0">
                <a:latin typeface="Arial"/>
              </a:rPr>
              <a:t>Volver</a:t>
            </a:r>
            <a:endParaRPr lang="ca-ES" sz="1050" b="0" strike="noStrike" spc="-1" dirty="0">
              <a:latin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168</TotalTime>
  <Words>1766</Words>
  <Application>LibreOffice/6.0.7.3$Linux_X86_64 LibreOffice_project/00m0$Build-3</Application>
  <PresentationFormat>Personalizado</PresentationFormat>
  <Paragraphs>156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2" baseType="lpstr">
      <vt:lpstr>Office Theme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/>
  <dc:creator/>
  <dc:description/>
  <cp:lastModifiedBy>Pascal</cp:lastModifiedBy>
  <cp:revision>16</cp:revision>
  <dcterms:created xsi:type="dcterms:W3CDTF">2020-01-18T00:04:28Z</dcterms:created>
  <dcterms:modified xsi:type="dcterms:W3CDTF">2020-01-21T10:31:08Z</dcterms:modified>
  <dc:language>ca-ES</dc:language>
</cp:coreProperties>
</file>